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webp" ContentType="image/jpeg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32" r:id="rId4"/>
    <p:sldMasterId id="2147484414" r:id="rId5"/>
  </p:sldMasterIdLst>
  <p:notesMasterIdLst>
    <p:notesMasterId r:id="rId16"/>
  </p:notesMasterIdLst>
  <p:handoutMasterIdLst>
    <p:handoutMasterId r:id="rId17"/>
  </p:handoutMasterIdLst>
  <p:sldIdLst>
    <p:sldId id="256" r:id="rId6"/>
    <p:sldId id="398" r:id="rId7"/>
    <p:sldId id="397" r:id="rId8"/>
    <p:sldId id="399" r:id="rId9"/>
    <p:sldId id="395" r:id="rId10"/>
    <p:sldId id="400" r:id="rId11"/>
    <p:sldId id="393" r:id="rId12"/>
    <p:sldId id="382" r:id="rId13"/>
    <p:sldId id="383" r:id="rId14"/>
    <p:sldId id="361" r:id="rId15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 userDrawn="1">
          <p15:clr>
            <a:srgbClr val="A4A3A4"/>
          </p15:clr>
        </p15:guide>
        <p15:guide id="2" pos="2208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1844" autoAdjust="0"/>
    <p:restoredTop sz="88221" autoAdjust="0"/>
  </p:normalViewPr>
  <p:slideViewPr>
    <p:cSldViewPr>
      <p:cViewPr varScale="1">
        <p:scale>
          <a:sx n="89" d="100"/>
          <a:sy n="89" d="100"/>
        </p:scale>
        <p:origin x="1842" y="300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7" d="100"/>
          <a:sy n="57" d="100"/>
        </p:scale>
        <p:origin x="2532" y="28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10" Type="http://schemas.openxmlformats.org/officeDocument/2006/relationships/slide" Target="slides/slide5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085A708-B916-457B-827E-C5807FB5B18E}" type="doc">
      <dgm:prSet loTypeId="urn:microsoft.com/office/officeart/2005/8/layout/radial6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023426D-6191-41E2-B6E8-A60F788EF2D8}">
      <dgm:prSet phldrT="[Text]" custT="1"/>
      <dgm:spPr/>
      <dgm:t>
        <a:bodyPr/>
        <a:lstStyle/>
        <a:p>
          <a:r>
            <a:rPr lang="en-US" sz="1800" dirty="0"/>
            <a:t>Democratic Labor-Community Alliances</a:t>
          </a:r>
        </a:p>
      </dgm:t>
    </dgm:pt>
    <dgm:pt modelId="{EFCFC39E-24E0-487A-9201-265EB21DC2EF}" type="parTrans" cxnId="{ABF822CF-16BD-40A9-82AC-D9F4E0206868}">
      <dgm:prSet/>
      <dgm:spPr/>
      <dgm:t>
        <a:bodyPr/>
        <a:lstStyle/>
        <a:p>
          <a:endParaRPr lang="en-US"/>
        </a:p>
      </dgm:t>
    </dgm:pt>
    <dgm:pt modelId="{C647AB40-2F65-4FEC-A682-BEF8E368DDA1}" type="sibTrans" cxnId="{ABF822CF-16BD-40A9-82AC-D9F4E0206868}">
      <dgm:prSet/>
      <dgm:spPr/>
      <dgm:t>
        <a:bodyPr/>
        <a:lstStyle/>
        <a:p>
          <a:endParaRPr lang="en-US"/>
        </a:p>
      </dgm:t>
    </dgm:pt>
    <dgm:pt modelId="{D0C0984F-903E-4F98-9B08-0BAC5528C6B9}">
      <dgm:prSet phldrT="[Text]" custT="1"/>
      <dgm:spPr/>
      <dgm:t>
        <a:bodyPr/>
        <a:lstStyle/>
        <a:p>
          <a:r>
            <a:rPr lang="en-US" sz="1800" dirty="0"/>
            <a:t>A Universal Social Funding Model</a:t>
          </a:r>
        </a:p>
      </dgm:t>
    </dgm:pt>
    <dgm:pt modelId="{9691CD2A-21A6-4770-B269-98368D43B863}" type="parTrans" cxnId="{E9250B56-6F5A-475D-8D62-52657C2D2EC5}">
      <dgm:prSet/>
      <dgm:spPr/>
      <dgm:t>
        <a:bodyPr/>
        <a:lstStyle/>
        <a:p>
          <a:endParaRPr lang="en-US"/>
        </a:p>
      </dgm:t>
    </dgm:pt>
    <dgm:pt modelId="{EB8BD2F9-A913-462D-8135-60305495B4CF}" type="sibTrans" cxnId="{E9250B56-6F5A-475D-8D62-52657C2D2EC5}">
      <dgm:prSet/>
      <dgm:spPr/>
      <dgm:t>
        <a:bodyPr/>
        <a:lstStyle/>
        <a:p>
          <a:endParaRPr lang="en-US"/>
        </a:p>
      </dgm:t>
    </dgm:pt>
    <dgm:pt modelId="{80DE74B9-338E-4E9D-B2DE-D6A8CDA4DDE5}">
      <dgm:prSet phldrT="[Text]" custT="1"/>
      <dgm:spPr/>
      <dgm:t>
        <a:bodyPr/>
        <a:lstStyle/>
        <a:p>
          <a:r>
            <a:rPr lang="en-US" sz="1800" dirty="0"/>
            <a:t>Labour Process Tensions Recognized and Negotiated</a:t>
          </a:r>
        </a:p>
      </dgm:t>
    </dgm:pt>
    <dgm:pt modelId="{6BB4EA3F-CF0C-4AFB-84B9-828B153D8ABC}" type="parTrans" cxnId="{71E6A3B3-7B0B-473C-8BAC-034C5F2E1EC7}">
      <dgm:prSet/>
      <dgm:spPr/>
      <dgm:t>
        <a:bodyPr/>
        <a:lstStyle/>
        <a:p>
          <a:endParaRPr lang="en-US"/>
        </a:p>
      </dgm:t>
    </dgm:pt>
    <dgm:pt modelId="{68E417A8-552A-467A-A8ED-A885F743452D}" type="sibTrans" cxnId="{71E6A3B3-7B0B-473C-8BAC-034C5F2E1EC7}">
      <dgm:prSet/>
      <dgm:spPr/>
      <dgm:t>
        <a:bodyPr/>
        <a:lstStyle/>
        <a:p>
          <a:endParaRPr lang="en-US"/>
        </a:p>
      </dgm:t>
    </dgm:pt>
    <dgm:pt modelId="{D3A6EFE4-A961-4134-8CE8-0793A8C19B2D}">
      <dgm:prSet phldrT="[Text]" custT="1"/>
      <dgm:spPr/>
      <dgm:t>
        <a:bodyPr/>
        <a:lstStyle/>
        <a:p>
          <a:r>
            <a:rPr lang="en-US" sz="1800"/>
            <a:t>Culturally </a:t>
          </a:r>
          <a:r>
            <a:rPr lang="en-US" sz="1800" dirty="0"/>
            <a:t>Sensitive, Funded, Labour Market Intermediaries</a:t>
          </a:r>
        </a:p>
      </dgm:t>
    </dgm:pt>
    <dgm:pt modelId="{9D462F16-4D7C-4930-9D87-6E8FE63F6BBC}" type="parTrans" cxnId="{EB03303D-3687-41FD-A530-19EC5EECC954}">
      <dgm:prSet/>
      <dgm:spPr/>
      <dgm:t>
        <a:bodyPr/>
        <a:lstStyle/>
        <a:p>
          <a:endParaRPr lang="en-US"/>
        </a:p>
      </dgm:t>
    </dgm:pt>
    <dgm:pt modelId="{15995B64-0841-463C-8601-5DB4A1346E23}" type="sibTrans" cxnId="{EB03303D-3687-41FD-A530-19EC5EECC954}">
      <dgm:prSet/>
      <dgm:spPr/>
      <dgm:t>
        <a:bodyPr/>
        <a:lstStyle/>
        <a:p>
          <a:endParaRPr lang="en-US"/>
        </a:p>
      </dgm:t>
    </dgm:pt>
    <dgm:pt modelId="{407BF0D9-E3F3-44DF-8611-376C6C40946A}" type="pres">
      <dgm:prSet presAssocID="{9085A708-B916-457B-827E-C5807FB5B18E}" presName="Name0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E4CB609D-F444-44E6-916A-C0E321566DCF}" type="pres">
      <dgm:prSet presAssocID="{E023426D-6191-41E2-B6E8-A60F788EF2D8}" presName="centerShape" presStyleLbl="node0" presStyleIdx="0" presStyleCnt="1" custLinFactNeighborY="-3113"/>
      <dgm:spPr/>
    </dgm:pt>
    <dgm:pt modelId="{6C19EFD2-80EF-4DAF-AC15-B4B601B2192C}" type="pres">
      <dgm:prSet presAssocID="{D0C0984F-903E-4F98-9B08-0BAC5528C6B9}" presName="node" presStyleLbl="node1" presStyleIdx="0" presStyleCnt="3" custScaleX="136925">
        <dgm:presLayoutVars>
          <dgm:bulletEnabled val="1"/>
        </dgm:presLayoutVars>
      </dgm:prSet>
      <dgm:spPr/>
    </dgm:pt>
    <dgm:pt modelId="{B829DC17-CCF3-4C09-AD49-0F7CA41BD670}" type="pres">
      <dgm:prSet presAssocID="{D0C0984F-903E-4F98-9B08-0BAC5528C6B9}" presName="dummy" presStyleCnt="0"/>
      <dgm:spPr/>
    </dgm:pt>
    <dgm:pt modelId="{885E4DD6-4953-4FC4-98AD-9D283F8A04A8}" type="pres">
      <dgm:prSet presAssocID="{EB8BD2F9-A913-462D-8135-60305495B4CF}" presName="sibTrans" presStyleLbl="sibTrans2D1" presStyleIdx="0" presStyleCnt="3"/>
      <dgm:spPr/>
    </dgm:pt>
    <dgm:pt modelId="{788275DF-08AA-47AD-A36D-2E83BCBC6B90}" type="pres">
      <dgm:prSet presAssocID="{80DE74B9-338E-4E9D-B2DE-D6A8CDA4DDE5}" presName="node" presStyleLbl="node1" presStyleIdx="1" presStyleCnt="3" custScaleX="148555" custScaleY="122006">
        <dgm:presLayoutVars>
          <dgm:bulletEnabled val="1"/>
        </dgm:presLayoutVars>
      </dgm:prSet>
      <dgm:spPr/>
    </dgm:pt>
    <dgm:pt modelId="{187738CE-47EE-4E19-8315-2ADAD504BAF6}" type="pres">
      <dgm:prSet presAssocID="{80DE74B9-338E-4E9D-B2DE-D6A8CDA4DDE5}" presName="dummy" presStyleCnt="0"/>
      <dgm:spPr/>
    </dgm:pt>
    <dgm:pt modelId="{08B50801-C324-4DFE-907E-AD06361E10C9}" type="pres">
      <dgm:prSet presAssocID="{68E417A8-552A-467A-A8ED-A885F743452D}" presName="sibTrans" presStyleLbl="sibTrans2D1" presStyleIdx="1" presStyleCnt="3"/>
      <dgm:spPr/>
    </dgm:pt>
    <dgm:pt modelId="{76823BBA-1BC1-477E-B024-5E1166D3A42A}" type="pres">
      <dgm:prSet presAssocID="{D3A6EFE4-A961-4134-8CE8-0793A8C19B2D}" presName="node" presStyleLbl="node1" presStyleIdx="2" presStyleCnt="3" custScaleX="154965" custScaleY="119809">
        <dgm:presLayoutVars>
          <dgm:bulletEnabled val="1"/>
        </dgm:presLayoutVars>
      </dgm:prSet>
      <dgm:spPr/>
    </dgm:pt>
    <dgm:pt modelId="{D2D51E0B-F735-494B-B3CA-6E22684ED0E8}" type="pres">
      <dgm:prSet presAssocID="{D3A6EFE4-A961-4134-8CE8-0793A8C19B2D}" presName="dummy" presStyleCnt="0"/>
      <dgm:spPr/>
    </dgm:pt>
    <dgm:pt modelId="{138AD296-B802-4E1F-91EE-903C3F7EEDE0}" type="pres">
      <dgm:prSet presAssocID="{15995B64-0841-463C-8601-5DB4A1346E23}" presName="sibTrans" presStyleLbl="sibTrans2D1" presStyleIdx="2" presStyleCnt="3"/>
      <dgm:spPr/>
    </dgm:pt>
  </dgm:ptLst>
  <dgm:cxnLst>
    <dgm:cxn modelId="{0EE1E305-FA3E-402B-9B4E-E8BB14874D39}" type="presOf" srcId="{E023426D-6191-41E2-B6E8-A60F788EF2D8}" destId="{E4CB609D-F444-44E6-916A-C0E321566DCF}" srcOrd="0" destOrd="0" presId="urn:microsoft.com/office/officeart/2005/8/layout/radial6"/>
    <dgm:cxn modelId="{BE25D009-CA88-427B-9276-22A31A1D823D}" type="presOf" srcId="{D0C0984F-903E-4F98-9B08-0BAC5528C6B9}" destId="{6C19EFD2-80EF-4DAF-AC15-B4B601B2192C}" srcOrd="0" destOrd="0" presId="urn:microsoft.com/office/officeart/2005/8/layout/radial6"/>
    <dgm:cxn modelId="{CA1AA424-1551-4A37-8184-F0B0D50B9F9E}" type="presOf" srcId="{68E417A8-552A-467A-A8ED-A885F743452D}" destId="{08B50801-C324-4DFE-907E-AD06361E10C9}" srcOrd="0" destOrd="0" presId="urn:microsoft.com/office/officeart/2005/8/layout/radial6"/>
    <dgm:cxn modelId="{EB03303D-3687-41FD-A530-19EC5EECC954}" srcId="{E023426D-6191-41E2-B6E8-A60F788EF2D8}" destId="{D3A6EFE4-A961-4134-8CE8-0793A8C19B2D}" srcOrd="2" destOrd="0" parTransId="{9D462F16-4D7C-4930-9D87-6E8FE63F6BBC}" sibTransId="{15995B64-0841-463C-8601-5DB4A1346E23}"/>
    <dgm:cxn modelId="{80FA3647-F857-4C30-A204-FF54DA844F35}" type="presOf" srcId="{9085A708-B916-457B-827E-C5807FB5B18E}" destId="{407BF0D9-E3F3-44DF-8611-376C6C40946A}" srcOrd="0" destOrd="0" presId="urn:microsoft.com/office/officeart/2005/8/layout/radial6"/>
    <dgm:cxn modelId="{E9250B56-6F5A-475D-8D62-52657C2D2EC5}" srcId="{E023426D-6191-41E2-B6E8-A60F788EF2D8}" destId="{D0C0984F-903E-4F98-9B08-0BAC5528C6B9}" srcOrd="0" destOrd="0" parTransId="{9691CD2A-21A6-4770-B269-98368D43B863}" sibTransId="{EB8BD2F9-A913-462D-8135-60305495B4CF}"/>
    <dgm:cxn modelId="{71E6A3B3-7B0B-473C-8BAC-034C5F2E1EC7}" srcId="{E023426D-6191-41E2-B6E8-A60F788EF2D8}" destId="{80DE74B9-338E-4E9D-B2DE-D6A8CDA4DDE5}" srcOrd="1" destOrd="0" parTransId="{6BB4EA3F-CF0C-4AFB-84B9-828B153D8ABC}" sibTransId="{68E417A8-552A-467A-A8ED-A885F743452D}"/>
    <dgm:cxn modelId="{FB0359C7-5B50-400E-A65E-D61FAC7CA46F}" type="presOf" srcId="{80DE74B9-338E-4E9D-B2DE-D6A8CDA4DDE5}" destId="{788275DF-08AA-47AD-A36D-2E83BCBC6B90}" srcOrd="0" destOrd="0" presId="urn:microsoft.com/office/officeart/2005/8/layout/radial6"/>
    <dgm:cxn modelId="{ABF822CF-16BD-40A9-82AC-D9F4E0206868}" srcId="{9085A708-B916-457B-827E-C5807FB5B18E}" destId="{E023426D-6191-41E2-B6E8-A60F788EF2D8}" srcOrd="0" destOrd="0" parTransId="{EFCFC39E-24E0-487A-9201-265EB21DC2EF}" sibTransId="{C647AB40-2F65-4FEC-A682-BEF8E368DDA1}"/>
    <dgm:cxn modelId="{B0380BD5-69F7-48D6-9C5E-BF46FC24117A}" type="presOf" srcId="{EB8BD2F9-A913-462D-8135-60305495B4CF}" destId="{885E4DD6-4953-4FC4-98AD-9D283F8A04A8}" srcOrd="0" destOrd="0" presId="urn:microsoft.com/office/officeart/2005/8/layout/radial6"/>
    <dgm:cxn modelId="{FF58FCF7-C0C2-46E1-9563-461C8C3C7D89}" type="presOf" srcId="{D3A6EFE4-A961-4134-8CE8-0793A8C19B2D}" destId="{76823BBA-1BC1-477E-B024-5E1166D3A42A}" srcOrd="0" destOrd="0" presId="urn:microsoft.com/office/officeart/2005/8/layout/radial6"/>
    <dgm:cxn modelId="{972260FA-D000-425D-9073-3BC6CBEF4018}" type="presOf" srcId="{15995B64-0841-463C-8601-5DB4A1346E23}" destId="{138AD296-B802-4E1F-91EE-903C3F7EEDE0}" srcOrd="0" destOrd="0" presId="urn:microsoft.com/office/officeart/2005/8/layout/radial6"/>
    <dgm:cxn modelId="{63E871E7-73AE-40C7-A202-E9708BE9F725}" type="presParOf" srcId="{407BF0D9-E3F3-44DF-8611-376C6C40946A}" destId="{E4CB609D-F444-44E6-916A-C0E321566DCF}" srcOrd="0" destOrd="0" presId="urn:microsoft.com/office/officeart/2005/8/layout/radial6"/>
    <dgm:cxn modelId="{C5F4656E-AD8C-4E91-9F00-8FC252D2D3E1}" type="presParOf" srcId="{407BF0D9-E3F3-44DF-8611-376C6C40946A}" destId="{6C19EFD2-80EF-4DAF-AC15-B4B601B2192C}" srcOrd="1" destOrd="0" presId="urn:microsoft.com/office/officeart/2005/8/layout/radial6"/>
    <dgm:cxn modelId="{47D35A2F-56EF-432A-996D-ED7D3BF2E818}" type="presParOf" srcId="{407BF0D9-E3F3-44DF-8611-376C6C40946A}" destId="{B829DC17-CCF3-4C09-AD49-0F7CA41BD670}" srcOrd="2" destOrd="0" presId="urn:microsoft.com/office/officeart/2005/8/layout/radial6"/>
    <dgm:cxn modelId="{EE36C41B-77DD-4F0F-9EA1-DA2BD6B366CB}" type="presParOf" srcId="{407BF0D9-E3F3-44DF-8611-376C6C40946A}" destId="{885E4DD6-4953-4FC4-98AD-9D283F8A04A8}" srcOrd="3" destOrd="0" presId="urn:microsoft.com/office/officeart/2005/8/layout/radial6"/>
    <dgm:cxn modelId="{E255A306-B6D5-4F13-B551-FF8CE7B39BA2}" type="presParOf" srcId="{407BF0D9-E3F3-44DF-8611-376C6C40946A}" destId="{788275DF-08AA-47AD-A36D-2E83BCBC6B90}" srcOrd="4" destOrd="0" presId="urn:microsoft.com/office/officeart/2005/8/layout/radial6"/>
    <dgm:cxn modelId="{6C768D83-2386-422B-A15B-61AF4B576FA6}" type="presParOf" srcId="{407BF0D9-E3F3-44DF-8611-376C6C40946A}" destId="{187738CE-47EE-4E19-8315-2ADAD504BAF6}" srcOrd="5" destOrd="0" presId="urn:microsoft.com/office/officeart/2005/8/layout/radial6"/>
    <dgm:cxn modelId="{D1287B8F-A818-4204-932B-BB20E769BA32}" type="presParOf" srcId="{407BF0D9-E3F3-44DF-8611-376C6C40946A}" destId="{08B50801-C324-4DFE-907E-AD06361E10C9}" srcOrd="6" destOrd="0" presId="urn:microsoft.com/office/officeart/2005/8/layout/radial6"/>
    <dgm:cxn modelId="{8B665321-E3FD-4228-9F15-D6310F39C901}" type="presParOf" srcId="{407BF0D9-E3F3-44DF-8611-376C6C40946A}" destId="{76823BBA-1BC1-477E-B024-5E1166D3A42A}" srcOrd="7" destOrd="0" presId="urn:microsoft.com/office/officeart/2005/8/layout/radial6"/>
    <dgm:cxn modelId="{D9A57203-060A-4004-BEC6-14024159B8C7}" type="presParOf" srcId="{407BF0D9-E3F3-44DF-8611-376C6C40946A}" destId="{D2D51E0B-F735-494B-B3CA-6E22684ED0E8}" srcOrd="8" destOrd="0" presId="urn:microsoft.com/office/officeart/2005/8/layout/radial6"/>
    <dgm:cxn modelId="{8DB77B02-4DC9-4BFD-82CC-BA7A7F603185}" type="presParOf" srcId="{407BF0D9-E3F3-44DF-8611-376C6C40946A}" destId="{138AD296-B802-4E1F-91EE-903C3F7EEDE0}" srcOrd="9" destOrd="0" presId="urn:microsoft.com/office/officeart/2005/8/layout/radial6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38AD296-B802-4E1F-91EE-903C3F7EEDE0}">
      <dsp:nvSpPr>
        <dsp:cNvPr id="0" name=""/>
        <dsp:cNvSpPr/>
      </dsp:nvSpPr>
      <dsp:spPr>
        <a:xfrm>
          <a:off x="1733866" y="734782"/>
          <a:ext cx="4888565" cy="4888565"/>
        </a:xfrm>
        <a:prstGeom prst="blockArc">
          <a:avLst>
            <a:gd name="adj1" fmla="val 9000000"/>
            <a:gd name="adj2" fmla="val 16200000"/>
            <a:gd name="adj3" fmla="val 4641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8B50801-C324-4DFE-907E-AD06361E10C9}">
      <dsp:nvSpPr>
        <dsp:cNvPr id="0" name=""/>
        <dsp:cNvSpPr/>
      </dsp:nvSpPr>
      <dsp:spPr>
        <a:xfrm>
          <a:off x="1733866" y="734782"/>
          <a:ext cx="4888565" cy="4888565"/>
        </a:xfrm>
        <a:prstGeom prst="blockArc">
          <a:avLst>
            <a:gd name="adj1" fmla="val 1800000"/>
            <a:gd name="adj2" fmla="val 9000000"/>
            <a:gd name="adj3" fmla="val 4641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85E4DD6-4953-4FC4-98AD-9D283F8A04A8}">
      <dsp:nvSpPr>
        <dsp:cNvPr id="0" name=""/>
        <dsp:cNvSpPr/>
      </dsp:nvSpPr>
      <dsp:spPr>
        <a:xfrm>
          <a:off x="1733866" y="734782"/>
          <a:ext cx="4888565" cy="4888565"/>
        </a:xfrm>
        <a:prstGeom prst="blockArc">
          <a:avLst>
            <a:gd name="adj1" fmla="val 16200000"/>
            <a:gd name="adj2" fmla="val 1800000"/>
            <a:gd name="adj3" fmla="val 4641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4CB609D-F444-44E6-916A-C0E321566DCF}">
      <dsp:nvSpPr>
        <dsp:cNvPr id="0" name=""/>
        <dsp:cNvSpPr/>
      </dsp:nvSpPr>
      <dsp:spPr>
        <a:xfrm>
          <a:off x="3052729" y="1904996"/>
          <a:ext cx="2250839" cy="225083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Democratic Labor-Community Alliances</a:t>
          </a:r>
        </a:p>
      </dsp:txBody>
      <dsp:txXfrm>
        <a:off x="3382357" y="2234624"/>
        <a:ext cx="1591583" cy="1591583"/>
      </dsp:txXfrm>
    </dsp:sp>
    <dsp:sp modelId="{6C19EFD2-80EF-4DAF-AC15-B4B601B2192C}">
      <dsp:nvSpPr>
        <dsp:cNvPr id="0" name=""/>
        <dsp:cNvSpPr/>
      </dsp:nvSpPr>
      <dsp:spPr>
        <a:xfrm>
          <a:off x="3099462" y="3710"/>
          <a:ext cx="2157373" cy="157558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A Universal Social Funding Model</a:t>
          </a:r>
        </a:p>
      </dsp:txBody>
      <dsp:txXfrm>
        <a:off x="3415402" y="234449"/>
        <a:ext cx="1525493" cy="1114109"/>
      </dsp:txXfrm>
    </dsp:sp>
    <dsp:sp modelId="{788275DF-08AA-47AD-A36D-2E83BCBC6B90}">
      <dsp:nvSpPr>
        <dsp:cNvPr id="0" name=""/>
        <dsp:cNvSpPr/>
      </dsp:nvSpPr>
      <dsp:spPr>
        <a:xfrm>
          <a:off x="5075530" y="3411690"/>
          <a:ext cx="2340614" cy="192231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Labour Process Tensions Recognized and Negotiated</a:t>
          </a:r>
        </a:p>
      </dsp:txBody>
      <dsp:txXfrm>
        <a:off x="5418305" y="3693206"/>
        <a:ext cx="1655064" cy="1359279"/>
      </dsp:txXfrm>
    </dsp:sp>
    <dsp:sp modelId="{76823BBA-1BC1-477E-B024-5E1166D3A42A}">
      <dsp:nvSpPr>
        <dsp:cNvPr id="0" name=""/>
        <dsp:cNvSpPr/>
      </dsp:nvSpPr>
      <dsp:spPr>
        <a:xfrm>
          <a:off x="889655" y="3428998"/>
          <a:ext cx="2441609" cy="1887695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/>
            <a:t>Culturally </a:t>
          </a:r>
          <a:r>
            <a:rPr lang="en-US" sz="1800" kern="1200" dirty="0"/>
            <a:t>Sensitive, Funded, Labour Market Intermediaries</a:t>
          </a:r>
        </a:p>
      </dsp:txBody>
      <dsp:txXfrm>
        <a:off x="1247220" y="3705445"/>
        <a:ext cx="1726479" cy="133480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6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connRout" val="curve"/>
                    <dgm:param type="begPts" val="ctr"/>
                    <dgm:param type="endPts" val="ctr"/>
                    <dgm:param type="begSty" val="noArr"/>
                    <dgm:param type="endSty" val="noArr"/>
                    <dgm:param type="dstNode" val="node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connRout" val="longCurve"/>
                    <dgm:param type="begPts" val="bCtr"/>
                    <dgm:param type="endPts" val="tCtr"/>
                    <dgm:param type="begSty" val="noArr"/>
                    <dgm:param type="endSty" val="noArr"/>
                    <dgm:param type="srcNode" val="dummyConnPt"/>
                    <dgm:param type="dstNode" val="dummyConnPt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367" cy="465294"/>
          </a:xfrm>
          <a:prstGeom prst="rect">
            <a:avLst/>
          </a:prstGeom>
        </p:spPr>
        <p:txBody>
          <a:bodyPr vert="horz" lIns="90864" tIns="45432" rIns="90864" bIns="45432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1456" y="0"/>
            <a:ext cx="3037366" cy="465294"/>
          </a:xfrm>
          <a:prstGeom prst="rect">
            <a:avLst/>
          </a:prstGeom>
        </p:spPr>
        <p:txBody>
          <a:bodyPr vert="horz" lIns="90864" tIns="45432" rIns="90864" bIns="45432" rtlCol="0"/>
          <a:lstStyle>
            <a:lvl1pPr algn="r">
              <a:defRPr sz="1200"/>
            </a:lvl1pPr>
          </a:lstStyle>
          <a:p>
            <a:fld id="{69AEA872-674D-4386-A411-7A727E0AEB48}" type="datetimeFigureOut">
              <a:rPr lang="en-US" smtClean="0"/>
              <a:t>4/3/2025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530"/>
            <a:ext cx="3037367" cy="465294"/>
          </a:xfrm>
          <a:prstGeom prst="rect">
            <a:avLst/>
          </a:prstGeom>
        </p:spPr>
        <p:txBody>
          <a:bodyPr vert="horz" lIns="90864" tIns="45432" rIns="90864" bIns="45432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1456" y="8829530"/>
            <a:ext cx="3037366" cy="465294"/>
          </a:xfrm>
          <a:prstGeom prst="rect">
            <a:avLst/>
          </a:prstGeom>
        </p:spPr>
        <p:txBody>
          <a:bodyPr vert="horz" lIns="90864" tIns="45432" rIns="90864" bIns="45432" rtlCol="0" anchor="b"/>
          <a:lstStyle>
            <a:lvl1pPr algn="r">
              <a:defRPr sz="1200"/>
            </a:lvl1pPr>
          </a:lstStyle>
          <a:p>
            <a:fld id="{64C33B5F-0205-4D8F-921C-8F7B70391A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540040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2" tIns="46586" rIns="93172" bIns="46586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2" tIns="46586" rIns="93172" bIns="46586" rtlCol="0"/>
          <a:lstStyle>
            <a:lvl1pPr algn="r">
              <a:defRPr sz="1200"/>
            </a:lvl1pPr>
          </a:lstStyle>
          <a:p>
            <a:fld id="{09E722C7-54AE-4C02-B7CE-F11D1E327547}" type="datetimeFigureOut">
              <a:rPr lang="en-US" smtClean="0"/>
              <a:t>4/3/2025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9788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2" tIns="46586" rIns="93172" bIns="46586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2" tIns="46586" rIns="93172" bIns="46586" rtlCol="0"/>
          <a:lstStyle/>
          <a:p>
            <a:r>
              <a:rPr lang="en-US" sz="1000" b="0" i="0" u="none" strike="noStrike" baseline="0" dirty="0">
                <a:latin typeface="Arial"/>
              </a:rPr>
              <a:t>A: Yeah, like I wouldn’t know about this. You know, sometimes when they </a:t>
            </a:r>
          </a:p>
          <a:p>
            <a:r>
              <a:rPr lang="en-US" sz="1000" b="0" i="0" u="none" strike="noStrike" baseline="0" dirty="0">
                <a:latin typeface="Arial"/>
              </a:rPr>
              <a:t>try to make us, I just ignore him and do what I got to do and get out. </a:t>
            </a:r>
          </a:p>
          <a:p>
            <a:r>
              <a:rPr lang="en-US" sz="1000" b="0" i="0" u="none" strike="noStrike" baseline="0" dirty="0">
                <a:latin typeface="Arial"/>
              </a:rPr>
              <a:t>And that times, ‘oh, you think because I come from Guyana, I don’t know </a:t>
            </a:r>
          </a:p>
          <a:p>
            <a:r>
              <a:rPr lang="en-US" sz="1000" b="0" i="0" u="none" strike="noStrike" baseline="0" dirty="0">
                <a:latin typeface="Arial"/>
              </a:rPr>
              <a:t>about anything?’ You think I don’t know what you eating there? My son, </a:t>
            </a:r>
          </a:p>
          <a:p>
            <a:r>
              <a:rPr lang="en-US" sz="1000" b="0" i="0" u="none" strike="noStrike" baseline="0" dirty="0">
                <a:latin typeface="Arial"/>
              </a:rPr>
              <a:t>the same thing I do for my son. So if he make you do 2 pieces of bacon, I </a:t>
            </a:r>
          </a:p>
          <a:p>
            <a:r>
              <a:rPr lang="en-US" sz="1000" b="0" i="0" u="none" strike="noStrike" baseline="0" dirty="0">
                <a:latin typeface="Arial"/>
              </a:rPr>
              <a:t>said, this my son, he eat this stuff and need more. I said, one piece of </a:t>
            </a:r>
          </a:p>
          <a:p>
            <a:r>
              <a:rPr lang="en-US" sz="1000" b="0" i="0" u="none" strike="noStrike" baseline="0" dirty="0">
                <a:latin typeface="Arial"/>
              </a:rPr>
              <a:t>bacon you want? One piece cut in two? But he behaving like we </a:t>
            </a:r>
            <a:r>
              <a:rPr lang="en-US" sz="1000" b="0" i="0" u="none" strike="noStrike" baseline="0" dirty="0" err="1">
                <a:latin typeface="Arial"/>
              </a:rPr>
              <a:t>odn’t</a:t>
            </a:r>
            <a:r>
              <a:rPr lang="en-US" sz="1000" b="0" i="0" u="none" strike="noStrike" baseline="0" dirty="0">
                <a:latin typeface="Arial"/>
              </a:rPr>
              <a:t> know </a:t>
            </a:r>
          </a:p>
          <a:p>
            <a:r>
              <a:rPr lang="en-US" sz="1000" b="0" i="0" u="none" strike="noStrike" baseline="0" dirty="0">
                <a:latin typeface="Arial"/>
              </a:rPr>
              <a:t>about anything. </a:t>
            </a:r>
          </a:p>
          <a:p>
            <a:endParaRPr lang="en-US" sz="1200" b="0" i="0" u="none" strike="noStrike" baseline="0" dirty="0">
              <a:latin typeface="Arial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2" tIns="46586" rIns="93172" bIns="46586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2" tIns="46586" rIns="93172" bIns="46586" rtlCol="0" anchor="b"/>
          <a:lstStyle>
            <a:lvl1pPr algn="r">
              <a:defRPr sz="1200"/>
            </a:lvl1pPr>
          </a:lstStyle>
          <a:p>
            <a:fld id="{DADFF0CB-3CAB-484F-9AEA-95177C5242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44531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en-US" sz="1200" b="0" i="0" u="none" strike="noStrike" kern="1200" baseline="0" smtClean="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57288" y="11113"/>
            <a:ext cx="4648200" cy="34861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21301" y="3436859"/>
            <a:ext cx="6967797" cy="5859540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421964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DFF0CB-3CAB-484F-9AEA-95177C524209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012383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65125" y="122238"/>
            <a:ext cx="4000500" cy="3001962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92865" y="3124200"/>
            <a:ext cx="6614496" cy="60960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DFF0CB-3CAB-484F-9AEA-95177C524209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185190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57288" y="11113"/>
            <a:ext cx="4648200" cy="34861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21301" y="3436859"/>
            <a:ext cx="6967797" cy="5859540"/>
          </a:xfrm>
        </p:spPr>
        <p:txBody>
          <a:bodyPr/>
          <a:lstStyle/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244944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79513" y="696913"/>
            <a:ext cx="4649787" cy="34861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0" y="4183380"/>
            <a:ext cx="7008778" cy="473202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DFF0CB-3CAB-484F-9AEA-95177C524209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304201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97038" y="4269656"/>
            <a:ext cx="6816324" cy="4798143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DFF0CB-3CAB-484F-9AEA-95177C524209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236692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97038" y="4269656"/>
            <a:ext cx="6816324" cy="4466815"/>
          </a:xfrm>
        </p:spPr>
        <p:txBody>
          <a:bodyPr/>
          <a:lstStyle/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DFF0CB-3CAB-484F-9AEA-95177C524209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182007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79513" y="696913"/>
            <a:ext cx="4649787" cy="34861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0" y="4183380"/>
            <a:ext cx="7008778" cy="473202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DFF0CB-3CAB-484F-9AEA-95177C524209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016249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94929" y="4269656"/>
            <a:ext cx="6668143" cy="779799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DFF0CB-3CAB-484F-9AEA-95177C524209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892440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DFF0CB-3CAB-484F-9AEA-95177C524209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0174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634694-AFC8-4E9B-9E03-3C78CACE66CA}" type="datetimeFigureOut">
              <a:rPr lang="en-US" smtClean="0"/>
              <a:t>4/3/2025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2F3C2-A7EF-42DC-8182-49B20FD155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76704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634694-AFC8-4E9B-9E03-3C78CACE66CA}" type="datetimeFigureOut">
              <a:rPr lang="en-US" smtClean="0"/>
              <a:t>4/3/2025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2F3C2-A7EF-42DC-8182-49B20FD155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05322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634694-AFC8-4E9B-9E03-3C78CACE66CA}" type="datetimeFigureOut">
              <a:rPr lang="en-US" smtClean="0"/>
              <a:t>4/3/2025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2F3C2-A7EF-42DC-8182-49B20FD155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851301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2416" y="2514601"/>
            <a:ext cx="6600451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2416" y="4777380"/>
            <a:ext cx="6600451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634694-AFC8-4E9B-9E03-3C78CACE66CA}" type="datetimeFigureOut">
              <a:rPr lang="en-US" smtClean="0"/>
              <a:t>4/3/2025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8"/>
          <p:cNvSpPr/>
          <p:nvPr/>
        </p:nvSpPr>
        <p:spPr bwMode="auto">
          <a:xfrm>
            <a:off x="-31719" y="4321158"/>
            <a:ext cx="1395473" cy="781781"/>
          </a:xfrm>
          <a:custGeom>
            <a:avLst/>
            <a:gdLst/>
            <a:ahLst/>
            <a:cxnLst/>
            <a:rect l="l" t="t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23334" y="4529541"/>
            <a:ext cx="584978" cy="365125"/>
          </a:xfrm>
        </p:spPr>
        <p:txBody>
          <a:bodyPr/>
          <a:lstStyle/>
          <a:p>
            <a:fld id="{57F2F3C2-A7EF-42DC-8182-49B20FD155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725261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2133600"/>
            <a:ext cx="6591985" cy="377762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634694-AFC8-4E9B-9E03-3C78CACE66CA}" type="datetimeFigureOut">
              <a:rPr lang="en-US" smtClean="0"/>
              <a:t>4/3/2025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2F3C2-A7EF-42DC-8182-49B20FD155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158213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074562"/>
            <a:ext cx="6591985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3581400"/>
            <a:ext cx="659198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634694-AFC8-4E9B-9E03-3C78CACE66CA}" type="datetimeFigureOut">
              <a:rPr lang="en-US" smtClean="0"/>
              <a:t>4/3/2025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57F2F3C2-A7EF-42DC-8182-49B20FD155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861839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2416" y="2136706"/>
            <a:ext cx="3197531" cy="376739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7307" y="2136706"/>
            <a:ext cx="3197093" cy="376739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634694-AFC8-4E9B-9E03-3C78CACE66CA}" type="datetimeFigureOut">
              <a:rPr lang="en-US" smtClean="0"/>
              <a:t>4/3/2025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57F2F3C2-A7EF-42DC-8182-49B20FD155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309595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5352" y="2226626"/>
            <a:ext cx="287459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2415" y="2802888"/>
            <a:ext cx="3197532" cy="3105703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6154" y="2223398"/>
            <a:ext cx="28732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33715" y="2799660"/>
            <a:ext cx="3195680" cy="3105703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634694-AFC8-4E9B-9E03-3C78CACE66CA}" type="datetimeFigureOut">
              <a:rPr lang="en-US" smtClean="0"/>
              <a:t>4/3/2025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57F2F3C2-A7EF-42DC-8182-49B20FD155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377333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634694-AFC8-4E9B-9E03-3C78CACE66CA}" type="datetimeFigureOut">
              <a:rPr lang="en-US" smtClean="0"/>
              <a:t>4/3/2025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2F3C2-A7EF-42DC-8182-49B20FD155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947864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634694-AFC8-4E9B-9E03-3C78CACE66CA}" type="datetimeFigureOut">
              <a:rPr lang="en-US" smtClean="0"/>
              <a:t>4/3/2025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2F3C2-A7EF-42DC-8182-49B20FD155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978217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46088"/>
            <a:ext cx="2629584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3494" y="446089"/>
            <a:ext cx="3790906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1598613"/>
            <a:ext cx="2629584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634694-AFC8-4E9B-9E03-3C78CACE66CA}" type="datetimeFigureOut">
              <a:rPr lang="en-US" smtClean="0"/>
              <a:t>4/3/2025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2F3C2-A7EF-42DC-8182-49B20FD155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19372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634694-AFC8-4E9B-9E03-3C78CACE66CA}" type="datetimeFigureOut">
              <a:rPr lang="en-US" smtClean="0"/>
              <a:t>4/3/2025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2F3C2-A7EF-42DC-8182-49B20FD155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517068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800600"/>
            <a:ext cx="6591985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2415" y="634965"/>
            <a:ext cx="6591985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367338"/>
            <a:ext cx="6591985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634694-AFC8-4E9B-9E03-3C78CACE66CA}" type="datetimeFigureOut">
              <a:rPr lang="en-US" smtClean="0"/>
              <a:t>4/3/2025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57F2F3C2-A7EF-42DC-8182-49B20FD155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23551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609600"/>
            <a:ext cx="6591985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634694-AFC8-4E9B-9E03-3C78CACE66CA}" type="datetimeFigureOut">
              <a:rPr lang="en-US" smtClean="0"/>
              <a:t>4/3/2025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57F2F3C2-A7EF-42DC-8182-49B20FD155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023934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15972" y="3505200"/>
            <a:ext cx="5653888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634694-AFC8-4E9B-9E03-3C78CACE66CA}" type="datetimeFigureOut">
              <a:rPr lang="en-US" smtClean="0"/>
              <a:t>4/3/2025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9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57F2F3C2-A7EF-42DC-8182-49B20FD155AA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4394324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438401"/>
            <a:ext cx="6591985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634694-AFC8-4E9B-9E03-3C78CACE66CA}" type="datetimeFigureOut">
              <a:rPr lang="en-US" smtClean="0"/>
              <a:t>4/3/2025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57F2F3C2-A7EF-42DC-8182-49B20FD155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9933378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688292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688292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634694-AFC8-4E9B-9E03-3C78CACE66CA}" type="datetimeFigureOut">
              <a:rPr lang="en-US" smtClean="0"/>
              <a:t>4/3/2025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57F2F3C2-A7EF-42DC-8182-49B20FD155AA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5615083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6" y="627407"/>
            <a:ext cx="6591984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591985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634694-AFC8-4E9B-9E03-3C78CACE66CA}" type="datetimeFigureOut">
              <a:rPr lang="en-US" smtClean="0"/>
              <a:t>4/3/2025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57F2F3C2-A7EF-42DC-8182-49B20FD155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6673361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634694-AFC8-4E9B-9E03-3C78CACE66CA}" type="datetimeFigureOut">
              <a:rPr lang="en-US" smtClean="0"/>
              <a:t>4/3/2025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2F3C2-A7EF-42DC-8182-49B20FD155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80650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8535" y="627406"/>
            <a:ext cx="1656132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42416" y="627406"/>
            <a:ext cx="4716348" cy="528381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634694-AFC8-4E9B-9E03-3C78CACE66CA}" type="datetimeFigureOut">
              <a:rPr lang="en-US" smtClean="0"/>
              <a:t>4/3/2025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2F3C2-A7EF-42DC-8182-49B20FD155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76163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634694-AFC8-4E9B-9E03-3C78CACE66CA}" type="datetimeFigureOut">
              <a:rPr lang="en-US" smtClean="0"/>
              <a:t>4/3/2025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2F3C2-A7EF-42DC-8182-49B20FD155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55913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634694-AFC8-4E9B-9E03-3C78CACE66CA}" type="datetimeFigureOut">
              <a:rPr lang="en-US" smtClean="0"/>
              <a:t>4/3/2025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2F3C2-A7EF-42DC-8182-49B20FD155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29414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634694-AFC8-4E9B-9E03-3C78CACE66CA}" type="datetimeFigureOut">
              <a:rPr lang="en-US" smtClean="0"/>
              <a:t>4/3/2025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2F3C2-A7EF-42DC-8182-49B20FD155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62500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634694-AFC8-4E9B-9E03-3C78CACE66CA}" type="datetimeFigureOut">
              <a:rPr lang="en-US" smtClean="0"/>
              <a:t>4/3/2025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2F3C2-A7EF-42DC-8182-49B20FD155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27556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634694-AFC8-4E9B-9E03-3C78CACE66CA}" type="datetimeFigureOut">
              <a:rPr lang="en-US" smtClean="0"/>
              <a:t>4/3/2025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2F3C2-A7EF-42DC-8182-49B20FD155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9356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634694-AFC8-4E9B-9E03-3C78CACE66CA}" type="datetimeFigureOut">
              <a:rPr lang="en-US" smtClean="0"/>
              <a:t>4/3/2025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2F3C2-A7EF-42DC-8182-49B20FD155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8056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634694-AFC8-4E9B-9E03-3C78CACE66CA}" type="datetimeFigureOut">
              <a:rPr lang="en-US" smtClean="0"/>
              <a:t>4/3/2025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2F3C2-A7EF-42DC-8182-49B20FD155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71436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17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6" Type="http://schemas.openxmlformats.org/officeDocument/2006/relationships/slideLayout" Target="../slideLayouts/slideLayout27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flip="none" rotWithShape="1">
          <a:gsLst>
            <a:gs pos="100000">
              <a:schemeClr val="bg1"/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634694-AFC8-4E9B-9E03-3C78CACE66CA}" type="datetimeFigureOut">
              <a:rPr lang="en-US" smtClean="0"/>
              <a:t>4/3/2025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F2F3C2-A7EF-42DC-8182-49B20FD155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93968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33" r:id="rId1"/>
    <p:sldLayoutId id="2147484034" r:id="rId2"/>
    <p:sldLayoutId id="2147484035" r:id="rId3"/>
    <p:sldLayoutId id="2147484036" r:id="rId4"/>
    <p:sldLayoutId id="2147484037" r:id="rId5"/>
    <p:sldLayoutId id="2147484038" r:id="rId6"/>
    <p:sldLayoutId id="2147484039" r:id="rId7"/>
    <p:sldLayoutId id="2147484040" r:id="rId8"/>
    <p:sldLayoutId id="2147484041" r:id="rId9"/>
    <p:sldLayoutId id="2147484042" r:id="rId10"/>
    <p:sldLayoutId id="214748404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00000">
              <a:schemeClr val="bg1"/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/>
          <p:cNvGrpSpPr/>
          <p:nvPr/>
        </p:nvGrpSpPr>
        <p:grpSpPr>
          <a:xfrm>
            <a:off x="1" y="228600"/>
            <a:ext cx="1981200" cy="6638628"/>
            <a:chOff x="2487613" y="285750"/>
            <a:chExt cx="2428875" cy="5654676"/>
          </a:xfrm>
        </p:grpSpPr>
        <p:sp>
          <p:nvSpPr>
            <p:cNvPr id="37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8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9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0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1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2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3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4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5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6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7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8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49" name="Group 48"/>
          <p:cNvGrpSpPr/>
          <p:nvPr/>
        </p:nvGrpSpPr>
        <p:grpSpPr>
          <a:xfrm>
            <a:off x="20421" y="285"/>
            <a:ext cx="1952272" cy="6852968"/>
            <a:chOff x="6627813" y="195717"/>
            <a:chExt cx="1952625" cy="5678034"/>
          </a:xfrm>
        </p:grpSpPr>
        <p:sp>
          <p:nvSpPr>
            <p:cNvPr id="50" name="Freeform 27"/>
            <p:cNvSpPr/>
            <p:nvPr/>
          </p:nvSpPr>
          <p:spPr bwMode="auto">
            <a:xfrm>
              <a:off x="6627813" y="195717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1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2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3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4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5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6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7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8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9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0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1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62" name="Rectangle 61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2133600"/>
            <a:ext cx="6591985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72400" y="6135089"/>
            <a:ext cx="766380" cy="3701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634694-AFC8-4E9B-9E03-3C78CACE66CA}" type="datetimeFigureOut">
              <a:rPr lang="en-US" smtClean="0"/>
              <a:t>4/3/2025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2415" y="6135809"/>
            <a:ext cx="57164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11228" y="787783"/>
            <a:ext cx="58497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57F2F3C2-A7EF-42DC-8182-49B20FD155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85144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15" r:id="rId1"/>
    <p:sldLayoutId id="2147484416" r:id="rId2"/>
    <p:sldLayoutId id="2147484417" r:id="rId3"/>
    <p:sldLayoutId id="2147484418" r:id="rId4"/>
    <p:sldLayoutId id="2147484419" r:id="rId5"/>
    <p:sldLayoutId id="2147484420" r:id="rId6"/>
    <p:sldLayoutId id="2147484421" r:id="rId7"/>
    <p:sldLayoutId id="2147484422" r:id="rId8"/>
    <p:sldLayoutId id="2147484423" r:id="rId9"/>
    <p:sldLayoutId id="2147484424" r:id="rId10"/>
    <p:sldLayoutId id="2147484425" r:id="rId11"/>
    <p:sldLayoutId id="2147484426" r:id="rId12"/>
    <p:sldLayoutId id="2147484427" r:id="rId13"/>
    <p:sldLayoutId id="2147484428" r:id="rId14"/>
    <p:sldLayoutId id="2147484429" r:id="rId15"/>
    <p:sldLayoutId id="2147484430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c.cranford@utoronto.ca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towardsjustcare.com/home-care-toolkit/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ebp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3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2"/>
          <p:cNvSpPr txBox="1">
            <a:spLocks/>
          </p:cNvSpPr>
          <p:nvPr/>
        </p:nvSpPr>
        <p:spPr>
          <a:xfrm>
            <a:off x="4724400" y="3200400"/>
            <a:ext cx="3309803" cy="20574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None/>
              <a:defRPr sz="1800" kern="1200">
                <a:solidFill>
                  <a:srgbClr val="424242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None/>
              <a:defRPr sz="1600" kern="120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i="1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 </a:t>
            </a:r>
            <a:endParaRPr lang="en-US" sz="2400" i="1" dirty="0"/>
          </a:p>
        </p:txBody>
      </p:sp>
      <p:sp>
        <p:nvSpPr>
          <p:cNvPr id="6" name="Subtitle 2"/>
          <p:cNvSpPr txBox="1">
            <a:spLocks/>
          </p:cNvSpPr>
          <p:nvPr/>
        </p:nvSpPr>
        <p:spPr>
          <a:xfrm>
            <a:off x="4724400" y="3472659"/>
            <a:ext cx="3471167" cy="1447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None/>
              <a:defRPr sz="1800" kern="1200">
                <a:solidFill>
                  <a:srgbClr val="424242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None/>
              <a:defRPr sz="1600" kern="120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sz="36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  <a:p>
            <a:pPr algn="ctr"/>
            <a:r>
              <a:rPr lang="en-US" sz="36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 </a:t>
            </a:r>
            <a:endParaRPr lang="en-US" dirty="0"/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3A4C7D6B-6912-4158-802F-9BF023CC3BD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458148"/>
            <a:ext cx="8077200" cy="3016968"/>
          </a:xfrm>
        </p:spPr>
        <p:txBody>
          <a:bodyPr>
            <a:normAutofit/>
          </a:bodyPr>
          <a:lstStyle/>
          <a:p>
            <a:pPr algn="ctr"/>
            <a:r>
              <a:rPr lang="en-US" sz="3200" dirty="0"/>
              <a:t>Profit-making in state-funded &amp; private pay home care in Ontario: </a:t>
            </a:r>
            <a:br>
              <a:rPr lang="en-US" sz="3200" dirty="0"/>
            </a:br>
            <a:r>
              <a:rPr lang="en-US" sz="3200" dirty="0"/>
              <a:t>implications for  </a:t>
            </a:r>
            <a:br>
              <a:rPr lang="en-US" sz="3200" dirty="0"/>
            </a:br>
            <a:r>
              <a:rPr lang="en-US" sz="3200" dirty="0"/>
              <a:t>quality care &amp; quality work </a:t>
            </a:r>
            <a:br>
              <a:rPr lang="en-US" dirty="0"/>
            </a:br>
            <a:endParaRPr lang="en-US" dirty="0"/>
          </a:p>
        </p:txBody>
      </p:sp>
      <p:sp>
        <p:nvSpPr>
          <p:cNvPr id="13" name="Subtitle 2">
            <a:extLst>
              <a:ext uri="{FF2B5EF4-FFF2-40B4-BE49-F238E27FC236}">
                <a16:creationId xmlns:a16="http://schemas.microsoft.com/office/drawing/2014/main" id="{8C0F595A-74FA-460C-8F79-DC33BAEF7DF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520284"/>
            <a:ext cx="6400800" cy="3201909"/>
          </a:xfrm>
        </p:spPr>
        <p:txBody>
          <a:bodyPr>
            <a:normAutofit/>
          </a:bodyPr>
          <a:lstStyle/>
          <a:p>
            <a:pPr algn="ctr"/>
            <a:r>
              <a:rPr lang="en-US" sz="2000" dirty="0"/>
              <a:t>Cynthia Cranford</a:t>
            </a:r>
          </a:p>
          <a:p>
            <a:pPr algn="ctr"/>
            <a:r>
              <a:rPr lang="en-US" sz="2000" dirty="0"/>
              <a:t>University of Toronto, Department of Sociology </a:t>
            </a:r>
          </a:p>
          <a:p>
            <a:pPr algn="ctr"/>
            <a:r>
              <a:rPr lang="en-US" sz="2000" dirty="0">
                <a:hlinkClick r:id="rId3"/>
              </a:rPr>
              <a:t>c.cranford@utoronto.ca</a:t>
            </a:r>
            <a:endParaRPr lang="en-US" sz="2000" dirty="0"/>
          </a:p>
          <a:p>
            <a:pPr algn="ctr"/>
            <a:endParaRPr lang="en-US" sz="2000" dirty="0"/>
          </a:p>
          <a:p>
            <a:pPr algn="ctr"/>
            <a:r>
              <a:rPr lang="en-US" sz="2000" dirty="0"/>
              <a:t>Care Economy Webinar </a:t>
            </a:r>
          </a:p>
          <a:p>
            <a:pPr algn="ctr"/>
            <a:r>
              <a:rPr lang="en-CA" sz="2000" dirty="0"/>
              <a:t>"Risky Business: </a:t>
            </a:r>
            <a:r>
              <a:rPr lang="en-CA" sz="2000" dirty="0" err="1"/>
              <a:t>Profitizing</a:t>
            </a:r>
            <a:r>
              <a:rPr lang="en-CA" sz="2000" dirty="0"/>
              <a:t> Home Care" </a:t>
            </a:r>
          </a:p>
          <a:p>
            <a:pPr algn="ctr"/>
            <a:r>
              <a:rPr lang="en-US" sz="2000" dirty="0"/>
              <a:t>April 3,</a:t>
            </a:r>
            <a:r>
              <a:rPr lang="en-CA" sz="2000" dirty="0"/>
              <a:t> 2025</a:t>
            </a:r>
            <a:endParaRPr lang="en-US" sz="2000" dirty="0"/>
          </a:p>
          <a:p>
            <a:endParaRPr lang="en-US" sz="22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337223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-13855"/>
            <a:ext cx="3429000" cy="394855"/>
          </a:xfrm>
        </p:spPr>
        <p:txBody>
          <a:bodyPr>
            <a:normAutofit fontScale="90000"/>
          </a:bodyPr>
          <a:lstStyle/>
          <a:p>
            <a:r>
              <a:rPr lang="en-US" sz="2400" dirty="0">
                <a:solidFill>
                  <a:srgbClr val="C00000"/>
                </a:solidFill>
              </a:rPr>
              <a:t>Select Bibliography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19200" y="457200"/>
            <a:ext cx="7924800" cy="63246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1200" dirty="0"/>
              <a:t>Armstrong, Pat, and Hugh Armstrong, editors. 2020. </a:t>
            </a:r>
            <a:r>
              <a:rPr lang="en-US" sz="1200" i="1" dirty="0"/>
              <a:t>The Privatization of Care: The Case of Nursing Homes</a:t>
            </a:r>
            <a:r>
              <a:rPr lang="en-US" sz="1200" dirty="0"/>
              <a:t>. London: Routledge.</a:t>
            </a:r>
          </a:p>
          <a:p>
            <a:pPr marL="0" indent="0">
              <a:buNone/>
            </a:pPr>
            <a:r>
              <a:rPr lang="en-US" sz="1200" dirty="0"/>
              <a:t>Aronson, Jane, and Sheila M. </a:t>
            </a:r>
            <a:r>
              <a:rPr lang="en-US" sz="1200" dirty="0" err="1"/>
              <a:t>Neysmith</a:t>
            </a:r>
            <a:r>
              <a:rPr lang="en-US" sz="1200" dirty="0"/>
              <a:t>. 1996. “‘You’re Not Just in There to Do the Work’: Depersonalizing Policies and the Exploitation of Home Care Workers’ Labor.” </a:t>
            </a:r>
            <a:r>
              <a:rPr lang="en-US" sz="1200" i="1" dirty="0"/>
              <a:t>Gender and Society</a:t>
            </a:r>
            <a:r>
              <a:rPr lang="en-US" sz="1200" dirty="0"/>
              <a:t> 10 (1): 59–77.</a:t>
            </a:r>
          </a:p>
          <a:p>
            <a:pPr marL="0" indent="0">
              <a:buNone/>
            </a:pPr>
            <a:r>
              <a:rPr lang="en-US" sz="1200" dirty="0"/>
              <a:t>Boris, Eileen, and Jennifer Klein. 2015. </a:t>
            </a:r>
            <a:r>
              <a:rPr lang="en-US" sz="1200" i="1" dirty="0"/>
              <a:t>Caring for America: Home Health Workers in the Shadow of the Welfare State</a:t>
            </a:r>
            <a:r>
              <a:rPr lang="en-US" sz="1200" dirty="0"/>
              <a:t>. Oxford: Oxford University Press.</a:t>
            </a:r>
          </a:p>
          <a:p>
            <a:pPr marL="0" indent="0">
              <a:buNone/>
            </a:pPr>
            <a:r>
              <a:rPr lang="en-US" sz="1200" dirty="0"/>
              <a:t>Cobble, Dorothy Sue. 2010. “More Intimate Unions.” Pp. 280–96 in </a:t>
            </a:r>
            <a:r>
              <a:rPr lang="en-US" sz="1200" i="1" dirty="0"/>
              <a:t>Intimate Labors: Cultures, Technologies and the Politics of Care</a:t>
            </a:r>
            <a:r>
              <a:rPr lang="en-US" sz="1200" dirty="0"/>
              <a:t>, edited by Eileen Boris and Rhacel Salazar </a:t>
            </a:r>
            <a:r>
              <a:rPr lang="en-US" sz="1200" dirty="0" err="1"/>
              <a:t>Parreñas</a:t>
            </a:r>
            <a:r>
              <a:rPr lang="en-US" sz="1200" dirty="0"/>
              <a:t>. Stanford: Stanford University Press.</a:t>
            </a:r>
          </a:p>
          <a:p>
            <a:pPr marL="0" indent="0">
              <a:buNone/>
            </a:pPr>
            <a:r>
              <a:rPr lang="en-US" sz="1200" dirty="0"/>
              <a:t>Collins, Patricia Hill. 2002. </a:t>
            </a:r>
            <a:r>
              <a:rPr lang="en-US" sz="1200" i="1" dirty="0"/>
              <a:t>Black Feminist Thought: Knowledge, Consciousness, and the Politics of Empowerment</a:t>
            </a:r>
            <a:r>
              <a:rPr lang="en-US" sz="1200" dirty="0"/>
              <a:t>. 2nd ed. London: Routledge.</a:t>
            </a:r>
          </a:p>
          <a:p>
            <a:pPr marL="0" indent="0">
              <a:buNone/>
            </a:pPr>
            <a:r>
              <a:rPr lang="en-US" sz="1200" dirty="0"/>
              <a:t>Farris, Sara F. Amy Horton and Eva Lloyd. 2024. “</a:t>
            </a:r>
            <a:r>
              <a:rPr lang="en-US" sz="1200" dirty="0" err="1"/>
              <a:t>Corporatisation</a:t>
            </a:r>
            <a:r>
              <a:rPr lang="en-US" sz="1200" dirty="0"/>
              <a:t> and Financialization of Social Reproduction: Care Homes and Childcare in the United Kingdom.” </a:t>
            </a:r>
            <a:r>
              <a:rPr lang="en-US" sz="1200" i="1" dirty="0"/>
              <a:t>Environment and Planning F</a:t>
            </a:r>
            <a:r>
              <a:rPr lang="en-US" sz="1200" dirty="0"/>
              <a:t>. </a:t>
            </a:r>
          </a:p>
          <a:p>
            <a:pPr marL="0" indent="0">
              <a:buNone/>
            </a:pPr>
            <a:r>
              <a:rPr lang="en-US" sz="1200" dirty="0"/>
              <a:t>Glenn, Evelyn Nakano. 2010. </a:t>
            </a:r>
            <a:r>
              <a:rPr lang="en-US" sz="1200" i="1" dirty="0"/>
              <a:t>Forced to Care: Coercion and Caregiving in in America</a:t>
            </a:r>
            <a:r>
              <a:rPr lang="en-US" sz="1200" dirty="0"/>
              <a:t>. Harvard: Harvard University Press.</a:t>
            </a:r>
          </a:p>
          <a:p>
            <a:pPr marL="0" indent="0">
              <a:buNone/>
            </a:pPr>
            <a:r>
              <a:rPr lang="en-US" sz="1200" dirty="0"/>
              <a:t>Grant, Karen R., Carol </a:t>
            </a:r>
            <a:r>
              <a:rPr lang="en-US" sz="1200" dirty="0" err="1"/>
              <a:t>Amaratunga</a:t>
            </a:r>
            <a:r>
              <a:rPr lang="en-US" sz="1200" dirty="0"/>
              <a:t>, Pat Armstrong, Madeline </a:t>
            </a:r>
            <a:r>
              <a:rPr lang="en-US" sz="1200" dirty="0" err="1"/>
              <a:t>Boscoe</a:t>
            </a:r>
            <a:r>
              <a:rPr lang="en-US" sz="1200" dirty="0"/>
              <a:t>, Ann Pederson and Kay Wilson Aronson, Jane, editors. 2004. </a:t>
            </a:r>
            <a:r>
              <a:rPr lang="en-US" sz="1200" i="1" dirty="0"/>
              <a:t>Caring For/Caring About: Women, Home Care and Unpaid Caregiving</a:t>
            </a:r>
            <a:r>
              <a:rPr lang="en-US" sz="1200" dirty="0"/>
              <a:t>. Aurora, Ont.: Garamond Press.</a:t>
            </a:r>
          </a:p>
          <a:p>
            <a:pPr marL="0" indent="0">
              <a:buNone/>
            </a:pPr>
            <a:r>
              <a:rPr lang="en-US" sz="1200" dirty="0"/>
              <a:t>Kelly, Christine. 2016. </a:t>
            </a:r>
            <a:r>
              <a:rPr lang="en-US" sz="1200" i="1" dirty="0"/>
              <a:t>Disability Politics and Care: The Challenge of Direct Funding</a:t>
            </a:r>
            <a:r>
              <a:rPr lang="en-US" sz="1200" dirty="0"/>
              <a:t>. Vancouver: University of British Columbia Press.</a:t>
            </a:r>
          </a:p>
          <a:p>
            <a:pPr marL="0" indent="0">
              <a:buNone/>
            </a:pPr>
            <a:r>
              <a:rPr lang="en-US" sz="1200" dirty="0" err="1"/>
              <a:t>Parreñas</a:t>
            </a:r>
            <a:r>
              <a:rPr lang="en-US" sz="1200" dirty="0"/>
              <a:t>, </a:t>
            </a:r>
            <a:r>
              <a:rPr lang="en-US" sz="1200" dirty="0" err="1"/>
              <a:t>Rhacel</a:t>
            </a:r>
            <a:r>
              <a:rPr lang="en-US" sz="1200" dirty="0"/>
              <a:t> Salazar. 2015. </a:t>
            </a:r>
            <a:r>
              <a:rPr lang="en-US" sz="1200" i="1" dirty="0"/>
              <a:t>Servants of Globalization: Women, Migration, and Domestic Work, 2nd Edition</a:t>
            </a:r>
            <a:r>
              <a:rPr lang="en-US" sz="1200" dirty="0"/>
              <a:t>. Stanford: Stanford University Press.</a:t>
            </a:r>
          </a:p>
          <a:p>
            <a:pPr marL="0" indent="0">
              <a:buNone/>
            </a:pPr>
            <a:r>
              <a:rPr lang="en-US" sz="1200" dirty="0" err="1"/>
              <a:t>Tronto</a:t>
            </a:r>
            <a:r>
              <a:rPr lang="en-US" sz="1200" dirty="0"/>
              <a:t>, Joan. 2013. </a:t>
            </a:r>
            <a:r>
              <a:rPr lang="en-US" sz="1200" i="1" dirty="0"/>
              <a:t>Caring Democracy: Markets, Equality and Justice</a:t>
            </a:r>
            <a:r>
              <a:rPr lang="en-US" sz="1200" dirty="0"/>
              <a:t>. New York: New York University Press.</a:t>
            </a:r>
          </a:p>
          <a:p>
            <a:pPr marL="0" indent="0">
              <a:buNone/>
            </a:pPr>
            <a:r>
              <a:rPr lang="en-US" sz="1200" dirty="0"/>
              <a:t>Williams, Fiona, and Deborah Brennan. 2012. “Care, Markets and Migration in a </a:t>
            </a:r>
            <a:r>
              <a:rPr lang="en-US" sz="1200" dirty="0" err="1"/>
              <a:t>Globalising</a:t>
            </a:r>
            <a:r>
              <a:rPr lang="en-US" sz="1200" dirty="0"/>
              <a:t> World: Introduction to the Special Issue.” </a:t>
            </a:r>
            <a:r>
              <a:rPr lang="en-US" sz="1200" i="1" dirty="0"/>
              <a:t>Journal of European Social Policy</a:t>
            </a:r>
            <a:r>
              <a:rPr lang="en-US" sz="1200" dirty="0"/>
              <a:t> 22 (4): 355–62.</a:t>
            </a:r>
          </a:p>
          <a:p>
            <a:pPr marL="0" indent="0">
              <a:buNone/>
            </a:pP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21285654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228600"/>
            <a:ext cx="7696199" cy="838200"/>
          </a:xfrm>
        </p:spPr>
        <p:txBody>
          <a:bodyPr>
            <a:noAutofit/>
          </a:bodyPr>
          <a:lstStyle/>
          <a:p>
            <a:r>
              <a:rPr lang="en-US" sz="2400" dirty="0">
                <a:solidFill>
                  <a:srgbClr val="C00000"/>
                </a:solidFill>
              </a:rPr>
              <a:t>Profit making &amp; social reproduction</a:t>
            </a:r>
            <a:endParaRPr lang="en-US" sz="2400" i="1" dirty="0">
              <a:solidFill>
                <a:srgbClr val="C00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idx="1"/>
          </p:nvPr>
        </p:nvSpPr>
        <p:spPr>
          <a:xfrm>
            <a:off x="1524000" y="838200"/>
            <a:ext cx="7010400" cy="29342217"/>
          </a:xfrm>
        </p:spPr>
        <p:txBody>
          <a:bodyPr>
            <a:noAutofit/>
          </a:bodyPr>
          <a:lstStyle/>
          <a:p>
            <a:r>
              <a:rPr lang="en-US" sz="2000" dirty="0"/>
              <a:t>Extended framework of social reproduction for long-term aging care &amp; disability support</a:t>
            </a:r>
          </a:p>
          <a:p>
            <a:pPr lvl="1"/>
            <a:r>
              <a:rPr lang="en-US" sz="1800" dirty="0"/>
              <a:t>marketization</a:t>
            </a:r>
          </a:p>
          <a:p>
            <a:pPr marL="0" indent="0">
              <a:buNone/>
            </a:pPr>
            <a:endParaRPr lang="en-US" sz="2000" dirty="0"/>
          </a:p>
          <a:p>
            <a:pPr lvl="1"/>
            <a:r>
              <a:rPr lang="en-US" sz="1800" dirty="0"/>
              <a:t>corporatization &amp; financialization</a:t>
            </a:r>
          </a:p>
          <a:p>
            <a:pPr marL="0" indent="0">
              <a:buNone/>
            </a:pPr>
            <a:r>
              <a:rPr lang="en-US" u="sng" dirty="0">
                <a:solidFill>
                  <a:schemeClr val="accent1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https://towardsjustcare.com/home-care-toolkit/</a:t>
            </a:r>
            <a:endParaRPr lang="en-US" dirty="0">
              <a:solidFill>
                <a:schemeClr val="accent1"/>
              </a:solidFill>
            </a:endParaRPr>
          </a:p>
          <a:p>
            <a:pPr marL="0" indent="0">
              <a:buNone/>
            </a:pPr>
            <a:endParaRPr lang="en-US" sz="2000" dirty="0"/>
          </a:p>
          <a:p>
            <a:pPr lvl="1"/>
            <a:r>
              <a:rPr lang="en-US" sz="1800" dirty="0"/>
              <a:t>through the privatization of costs? </a:t>
            </a:r>
          </a:p>
          <a:p>
            <a:endParaRPr lang="en-US" sz="2000" dirty="0"/>
          </a:p>
          <a:p>
            <a:r>
              <a:rPr lang="en-US" sz="2000" dirty="0"/>
              <a:t>Implications</a:t>
            </a:r>
          </a:p>
        </p:txBody>
      </p:sp>
      <p:sp>
        <p:nvSpPr>
          <p:cNvPr id="12" name="AutoShape 2" descr="C:\Users\cranford\OneDrive - University of Toronto\Desktop\mission-values-1-464w.webp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17783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27772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2"/>
          <p:cNvSpPr txBox="1">
            <a:spLocks/>
          </p:cNvSpPr>
          <p:nvPr/>
        </p:nvSpPr>
        <p:spPr>
          <a:xfrm>
            <a:off x="4724400" y="3200400"/>
            <a:ext cx="3309803" cy="20574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None/>
              <a:defRPr sz="1800" kern="1200">
                <a:solidFill>
                  <a:srgbClr val="424242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None/>
              <a:defRPr sz="1600" kern="120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i="1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 </a:t>
            </a:r>
            <a:endParaRPr lang="en-US" sz="2400" i="1" dirty="0"/>
          </a:p>
        </p:txBody>
      </p:sp>
      <p:sp>
        <p:nvSpPr>
          <p:cNvPr id="6" name="Subtitle 2"/>
          <p:cNvSpPr txBox="1">
            <a:spLocks/>
          </p:cNvSpPr>
          <p:nvPr/>
        </p:nvSpPr>
        <p:spPr>
          <a:xfrm>
            <a:off x="4724400" y="3472659"/>
            <a:ext cx="3471167" cy="1447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None/>
              <a:defRPr sz="1800" kern="1200">
                <a:solidFill>
                  <a:srgbClr val="424242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None/>
              <a:defRPr sz="1600" kern="120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sz="36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  <a:p>
            <a:pPr algn="ctr"/>
            <a:r>
              <a:rPr lang="en-US" sz="36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 </a:t>
            </a:r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1" y="558158"/>
            <a:ext cx="3657600" cy="5385442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2159443" y="6172200"/>
            <a:ext cx="23867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chemeClr val="accent1"/>
                </a:solidFill>
              </a:rPr>
              <a:t>Cornell University ILR Press</a:t>
            </a:r>
          </a:p>
          <a:p>
            <a:r>
              <a:rPr lang="en-US" sz="1400" dirty="0"/>
              <a:t>cornellpress.cornell.edu 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596D465-4AC1-4F28-81A0-0F4E92D50D14}"/>
              </a:ext>
            </a:extLst>
          </p:cNvPr>
          <p:cNvSpPr txBox="1"/>
          <p:nvPr/>
        </p:nvSpPr>
        <p:spPr>
          <a:xfrm>
            <a:off x="7062084" y="2548292"/>
            <a:ext cx="1853316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Organization of work &amp; employment 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A0BE368-E52D-466B-8EC2-40580F923B0B}"/>
              </a:ext>
            </a:extLst>
          </p:cNvPr>
          <p:cNvSpPr txBox="1"/>
          <p:nvPr/>
        </p:nvSpPr>
        <p:spPr>
          <a:xfrm>
            <a:off x="6223884" y="1347496"/>
            <a:ext cx="1853316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Social organization of home care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7A668FD-0163-4AE5-BF9F-AA58A69F95E3}"/>
              </a:ext>
            </a:extLst>
          </p:cNvPr>
          <p:cNvSpPr txBox="1"/>
          <p:nvPr/>
        </p:nvSpPr>
        <p:spPr>
          <a:xfrm>
            <a:off x="5385684" y="2494960"/>
            <a:ext cx="1676400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Intersecting axes of oppression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25D9010F-CB58-4CD8-8D5A-3DCE1ADC9E74}"/>
              </a:ext>
            </a:extLst>
          </p:cNvPr>
          <p:cNvSpPr txBox="1"/>
          <p:nvPr/>
        </p:nvSpPr>
        <p:spPr>
          <a:xfrm>
            <a:off x="5788183" y="3780472"/>
            <a:ext cx="2547802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Tensions between &amp; alliances for quality care &amp; quality work</a:t>
            </a:r>
          </a:p>
        </p:txBody>
      </p:sp>
    </p:spTree>
    <p:extLst>
      <p:ext uri="{BB962C8B-B14F-4D97-AF65-F5344CB8AC3E}">
        <p14:creationId xmlns:p14="http://schemas.microsoft.com/office/powerpoint/2010/main" val="8631760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36367"/>
            <a:ext cx="9067800" cy="558193"/>
          </a:xfrm>
        </p:spPr>
        <p:txBody>
          <a:bodyPr>
            <a:noAutofit/>
          </a:bodyPr>
          <a:lstStyle/>
          <a:p>
            <a:r>
              <a:rPr lang="en-US" sz="2200" dirty="0">
                <a:solidFill>
                  <a:srgbClr val="C00000"/>
                </a:solidFill>
              </a:rPr>
              <a:t>Fault lines &amp; everyday tensions: ON public-funded home care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1" y="457200"/>
            <a:ext cx="8257308" cy="6477000"/>
          </a:xfrm>
        </p:spPr>
        <p:txBody>
          <a:bodyPr>
            <a:normAutofit lnSpcReduction="10000"/>
          </a:bodyPr>
          <a:lstStyle/>
          <a:p>
            <a:pPr marL="1828800" lvl="4" indent="0">
              <a:buNone/>
            </a:pPr>
            <a:r>
              <a:rPr lang="en-US" sz="1800" b="1" dirty="0"/>
              <a:t>		State Funding</a:t>
            </a:r>
            <a:r>
              <a:rPr lang="en-US" sz="1800" dirty="0"/>
              <a:t>                                                         		</a:t>
            </a:r>
            <a:r>
              <a:rPr lang="en-US" sz="1800" dirty="0">
                <a:solidFill>
                  <a:srgbClr val="C00000"/>
                </a:solidFill>
              </a:rPr>
              <a:t>social/medical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b="1" dirty="0"/>
              <a:t>				</a:t>
            </a:r>
          </a:p>
          <a:p>
            <a:pPr marL="0" indent="0">
              <a:buNone/>
            </a:pPr>
            <a:r>
              <a:rPr lang="en-US" b="1" dirty="0"/>
              <a:t>				Gendered, Racialized Labor Market</a:t>
            </a:r>
          </a:p>
          <a:p>
            <a:pPr marL="0" indent="0">
              <a:buNone/>
            </a:pPr>
            <a:r>
              <a:rPr lang="en-US" b="1" dirty="0"/>
              <a:t>					</a:t>
            </a:r>
            <a:r>
              <a:rPr lang="en-US" dirty="0">
                <a:solidFill>
                  <a:schemeClr val="accent1"/>
                </a:solidFill>
              </a:rPr>
              <a:t>non-profit/profit</a:t>
            </a:r>
            <a:r>
              <a:rPr lang="en-US" dirty="0">
                <a:solidFill>
                  <a:srgbClr val="C00000"/>
                </a:solidFill>
              </a:rPr>
              <a:t> delivery</a:t>
            </a:r>
          </a:p>
          <a:p>
            <a:pPr marL="0" indent="0">
              <a:buNone/>
            </a:pPr>
            <a:r>
              <a:rPr lang="en-US" dirty="0">
                <a:solidFill>
                  <a:srgbClr val="C00000"/>
                </a:solidFill>
              </a:rPr>
              <a:t>					secure / precarious contracts</a:t>
            </a:r>
          </a:p>
          <a:p>
            <a:pPr marL="0" indent="0">
              <a:buNone/>
            </a:pPr>
            <a:r>
              <a:rPr lang="en-US" b="1" dirty="0"/>
              <a:t>	</a:t>
            </a:r>
          </a:p>
          <a:p>
            <a:pPr marL="0" indent="0">
              <a:buNone/>
            </a:pPr>
            <a:r>
              <a:rPr lang="en-US" b="1" dirty="0"/>
              <a:t>		Unions 							Senior &amp; Disability</a:t>
            </a:r>
          </a:p>
          <a:p>
            <a:pPr marL="0" indent="0">
              <a:buNone/>
            </a:pPr>
            <a:r>
              <a:rPr lang="en-US" b="1" dirty="0"/>
              <a:t>	</a:t>
            </a:r>
            <a:r>
              <a:rPr lang="en-US" dirty="0"/>
              <a:t>									</a:t>
            </a:r>
            <a:r>
              <a:rPr lang="en-US" b="1" dirty="0"/>
              <a:t>Social Movements &amp; Orgs.</a:t>
            </a:r>
          </a:p>
          <a:p>
            <a:pPr marL="0" indent="0">
              <a:buNone/>
            </a:pPr>
            <a:r>
              <a:rPr lang="en-US" dirty="0"/>
              <a:t>		</a:t>
            </a:r>
            <a:r>
              <a:rPr lang="en-US" b="1" dirty="0"/>
              <a:t>				</a:t>
            </a:r>
          </a:p>
          <a:p>
            <a:pPr marL="0" indent="0">
              <a:buNone/>
            </a:pPr>
            <a:r>
              <a:rPr lang="en-US" b="1" dirty="0"/>
              <a:t>						Labor Process</a:t>
            </a:r>
          </a:p>
          <a:p>
            <a:pPr marL="0" indent="0">
              <a:buNone/>
            </a:pPr>
            <a:r>
              <a:rPr lang="en-US" dirty="0"/>
              <a:t>						</a:t>
            </a:r>
            <a:r>
              <a:rPr lang="en-US" i="1" dirty="0"/>
              <a:t>management</a:t>
            </a:r>
          </a:p>
          <a:p>
            <a:pPr marL="0" indent="0">
              <a:buNone/>
            </a:pPr>
            <a:r>
              <a:rPr lang="en-US" dirty="0"/>
              <a:t>					</a:t>
            </a:r>
            <a:r>
              <a:rPr lang="en-US" dirty="0">
                <a:solidFill>
                  <a:srgbClr val="C00000"/>
                </a:solidFill>
              </a:rPr>
              <a:t>gendered, racialized, </a:t>
            </a:r>
          </a:p>
          <a:p>
            <a:pPr marL="0" indent="0">
              <a:buNone/>
            </a:pPr>
            <a:r>
              <a:rPr lang="en-US" dirty="0">
                <a:solidFill>
                  <a:srgbClr val="C00000"/>
                </a:solidFill>
              </a:rPr>
              <a:t>					aged &amp; disabling tensions </a:t>
            </a:r>
          </a:p>
          <a:p>
            <a:pPr marL="0" indent="0">
              <a:buNone/>
            </a:pPr>
            <a:r>
              <a:rPr lang="en-US" dirty="0">
                <a:solidFill>
                  <a:srgbClr val="C00000"/>
                </a:solidFill>
              </a:rPr>
              <a:t>					unrecognized/mediated					</a:t>
            </a:r>
          </a:p>
          <a:p>
            <a:pPr marL="0" indent="0">
              <a:buNone/>
            </a:pPr>
            <a:r>
              <a:rPr lang="en-US" dirty="0">
                <a:solidFill>
                  <a:srgbClr val="C00000"/>
                </a:solidFill>
              </a:rPr>
              <a:t>		</a:t>
            </a:r>
            <a:r>
              <a:rPr lang="en-US" dirty="0">
                <a:solidFill>
                  <a:schemeClr val="tx1"/>
                </a:solidFill>
              </a:rPr>
              <a:t>care receivers</a:t>
            </a:r>
            <a:r>
              <a:rPr lang="en-US" b="1" dirty="0">
                <a:solidFill>
                  <a:schemeClr val="tx1"/>
                </a:solidFill>
              </a:rPr>
              <a:t>						</a:t>
            </a:r>
            <a:r>
              <a:rPr lang="en-US" dirty="0">
                <a:solidFill>
                  <a:schemeClr val="tx1"/>
                </a:solidFill>
              </a:rPr>
              <a:t>care workers</a:t>
            </a:r>
            <a:r>
              <a:rPr lang="en-US" dirty="0">
                <a:solidFill>
                  <a:srgbClr val="C00000"/>
                </a:solidFill>
              </a:rPr>
              <a:t>	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3581400" y="457200"/>
            <a:ext cx="1905000" cy="621289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ounded Rectangle 4"/>
          <p:cNvSpPr/>
          <p:nvPr/>
        </p:nvSpPr>
        <p:spPr>
          <a:xfrm>
            <a:off x="2514600" y="1850012"/>
            <a:ext cx="4495799" cy="118283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ounded Rectangle 6"/>
          <p:cNvSpPr/>
          <p:nvPr/>
        </p:nvSpPr>
        <p:spPr>
          <a:xfrm>
            <a:off x="1676400" y="4300537"/>
            <a:ext cx="6019799" cy="2511982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ounded Rectangle 7"/>
          <p:cNvSpPr/>
          <p:nvPr/>
        </p:nvSpPr>
        <p:spPr>
          <a:xfrm>
            <a:off x="1371600" y="3305606"/>
            <a:ext cx="2590800" cy="683203"/>
          </a:xfrm>
          <a:prstGeom prst="roundRect">
            <a:avLst/>
          </a:prstGeom>
          <a:noFill/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ounded Rectangle 9"/>
          <p:cNvSpPr/>
          <p:nvPr/>
        </p:nvSpPr>
        <p:spPr>
          <a:xfrm>
            <a:off x="5532121" y="3344570"/>
            <a:ext cx="3061157" cy="683203"/>
          </a:xfrm>
          <a:prstGeom prst="roundRect">
            <a:avLst/>
          </a:prstGeom>
          <a:noFill/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" name="Straight Arrow Connector 11"/>
          <p:cNvCxnSpPr/>
          <p:nvPr/>
        </p:nvCxnSpPr>
        <p:spPr>
          <a:xfrm flipH="1">
            <a:off x="1995055" y="4800600"/>
            <a:ext cx="1586345" cy="1261629"/>
          </a:xfrm>
          <a:prstGeom prst="straightConnector1">
            <a:avLst/>
          </a:prstGeom>
          <a:ln w="25400">
            <a:prstDash val="solid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>
            <a:off x="5334000" y="4780684"/>
            <a:ext cx="1530927" cy="1281545"/>
          </a:xfrm>
          <a:prstGeom prst="straightConnector1">
            <a:avLst/>
          </a:prstGeom>
          <a:ln w="25400">
            <a:prstDash val="solid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>
            <a:cxnSpLocks/>
          </p:cNvCxnSpPr>
          <p:nvPr/>
        </p:nvCxnSpPr>
        <p:spPr>
          <a:xfrm flipH="1">
            <a:off x="3600797" y="6477000"/>
            <a:ext cx="2209800" cy="0"/>
          </a:xfrm>
          <a:prstGeom prst="straightConnector1">
            <a:avLst/>
          </a:prstGeom>
          <a:ln w="25400">
            <a:prstDash val="solid"/>
            <a:headEnd type="triangle" w="med" len="med"/>
            <a:tailEnd type="triangl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 flipH="1">
            <a:off x="4673138" y="1184339"/>
            <a:ext cx="3464" cy="552888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 flipH="1">
            <a:off x="4686299" y="3285470"/>
            <a:ext cx="3463" cy="743816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>
            <a:off x="4077394" y="3804365"/>
            <a:ext cx="369915" cy="423434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/>
          <p:nvPr/>
        </p:nvCxnSpPr>
        <p:spPr>
          <a:xfrm flipH="1">
            <a:off x="5040280" y="3804365"/>
            <a:ext cx="293720" cy="422133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/>
          <p:nvPr/>
        </p:nvCxnSpPr>
        <p:spPr>
          <a:xfrm flipH="1" flipV="1">
            <a:off x="7086600" y="2550102"/>
            <a:ext cx="609599" cy="720000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/>
          <p:cNvCxnSpPr/>
          <p:nvPr/>
        </p:nvCxnSpPr>
        <p:spPr>
          <a:xfrm flipV="1">
            <a:off x="1814945" y="2441427"/>
            <a:ext cx="609599" cy="778229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/>
          <p:nvPr/>
        </p:nvCxnSpPr>
        <p:spPr>
          <a:xfrm flipH="1" flipV="1">
            <a:off x="5943600" y="688402"/>
            <a:ext cx="2209799" cy="2531255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/>
          <p:nvPr/>
        </p:nvCxnSpPr>
        <p:spPr>
          <a:xfrm flipV="1">
            <a:off x="1357745" y="767844"/>
            <a:ext cx="1835728" cy="2391844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>
            <a:off x="4077394" y="3644169"/>
            <a:ext cx="1256606" cy="3038"/>
          </a:xfrm>
          <a:prstGeom prst="straightConnector1">
            <a:avLst/>
          </a:prstGeom>
          <a:ln w="25400">
            <a:prstDash val="sysDash"/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7308619" y="877091"/>
            <a:ext cx="154443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Employer associations</a:t>
            </a:r>
          </a:p>
          <a:p>
            <a:r>
              <a:rPr lang="en-US" dirty="0">
                <a:solidFill>
                  <a:schemeClr val="accent1"/>
                </a:solidFill>
              </a:rPr>
              <a:t>Non-profit /profit</a:t>
            </a:r>
          </a:p>
        </p:txBody>
      </p:sp>
      <p:sp>
        <p:nvSpPr>
          <p:cNvPr id="22" name="Rounded Rectangle 21"/>
          <p:cNvSpPr/>
          <p:nvPr/>
        </p:nvSpPr>
        <p:spPr>
          <a:xfrm>
            <a:off x="7228261" y="869368"/>
            <a:ext cx="1624792" cy="118283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4" name="Straight Arrow Connector 23"/>
          <p:cNvCxnSpPr/>
          <p:nvPr/>
        </p:nvCxnSpPr>
        <p:spPr>
          <a:xfrm flipH="1" flipV="1">
            <a:off x="5874327" y="542281"/>
            <a:ext cx="1269423" cy="868509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/>
          <p:nvPr/>
        </p:nvCxnSpPr>
        <p:spPr>
          <a:xfrm flipH="1">
            <a:off x="5791200" y="1435061"/>
            <a:ext cx="1352550" cy="321110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163800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idx="1"/>
          </p:nvPr>
        </p:nvSpPr>
        <p:spPr>
          <a:xfrm>
            <a:off x="533400" y="1600200"/>
            <a:ext cx="8382000" cy="4953000"/>
          </a:xfrm>
        </p:spPr>
        <p:txBody>
          <a:bodyPr>
            <a:noAutofit/>
          </a:bodyPr>
          <a:lstStyle/>
          <a:p>
            <a:pPr marL="68580" indent="0">
              <a:buNone/>
            </a:pPr>
            <a:endParaRPr lang="en-US" sz="2000" dirty="0"/>
          </a:p>
          <a:p>
            <a:endParaRPr lang="en-US" sz="2000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23214846"/>
              </p:ext>
            </p:extLst>
          </p:nvPr>
        </p:nvGraphicFramePr>
        <p:xfrm>
          <a:off x="0" y="318654"/>
          <a:ext cx="9220200" cy="674910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24000">
                  <a:extLst>
                    <a:ext uri="{9D8B030D-6E8A-4147-A177-3AD203B41FA5}">
                      <a16:colId xmlns:a16="http://schemas.microsoft.com/office/drawing/2014/main" val="3049700553"/>
                    </a:ext>
                  </a:extLst>
                </a:gridCol>
                <a:gridCol w="1676400">
                  <a:extLst>
                    <a:ext uri="{9D8B030D-6E8A-4147-A177-3AD203B41FA5}">
                      <a16:colId xmlns:a16="http://schemas.microsoft.com/office/drawing/2014/main" val="3557771474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1309791243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4005123309"/>
                    </a:ext>
                  </a:extLst>
                </a:gridCol>
                <a:gridCol w="1713855">
                  <a:extLst>
                    <a:ext uri="{9D8B030D-6E8A-4147-A177-3AD203B41FA5}">
                      <a16:colId xmlns:a16="http://schemas.microsoft.com/office/drawing/2014/main" val="253523128"/>
                    </a:ext>
                  </a:extLst>
                </a:gridCol>
                <a:gridCol w="1562745">
                  <a:extLst>
                    <a:ext uri="{9D8B030D-6E8A-4147-A177-3AD203B41FA5}">
                      <a16:colId xmlns:a16="http://schemas.microsoft.com/office/drawing/2014/main" val="579202673"/>
                    </a:ext>
                  </a:extLst>
                </a:gridCol>
              </a:tblGrid>
              <a:tr h="1315636">
                <a:tc>
                  <a:txBody>
                    <a:bodyPr/>
                    <a:lstStyle/>
                    <a:p>
                      <a:r>
                        <a:rPr lang="en-US" sz="1600" dirty="0"/>
                        <a:t>Care/Support Delivery</a:t>
                      </a:r>
                    </a:p>
                    <a:p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Funding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Individualized, Direct</a:t>
                      </a:r>
                      <a:r>
                        <a:rPr lang="en-US" sz="1600" baseline="0" dirty="0"/>
                        <a:t> Funding</a:t>
                      </a:r>
                    </a:p>
                    <a:p>
                      <a:r>
                        <a:rPr lang="en-US" sz="1600" dirty="0"/>
                        <a:t>(TO, ON)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Non-Profit Contract</a:t>
                      </a:r>
                      <a:r>
                        <a:rPr lang="en-US" sz="1600" baseline="0" dirty="0"/>
                        <a:t> </a:t>
                      </a:r>
                      <a:r>
                        <a:rPr lang="en-US" sz="1600" dirty="0"/>
                        <a:t>Agency (TO, ON)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For-Profit</a:t>
                      </a:r>
                      <a:r>
                        <a:rPr lang="en-US" sz="1600" baseline="0" dirty="0"/>
                        <a:t> Contract Agency</a:t>
                      </a:r>
                    </a:p>
                    <a:p>
                      <a:r>
                        <a:rPr lang="en-US" sz="1600" dirty="0"/>
                        <a:t>(TO, ON)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Individualized-State</a:t>
                      </a:r>
                      <a:r>
                        <a:rPr lang="en-US" sz="1600" baseline="0" dirty="0"/>
                        <a:t> Hybrid (LA, Bay, SB, California)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chemeClr val="accent5"/>
                          </a:solidFill>
                        </a:rPr>
                        <a:t>Organizations delivering</a:t>
                      </a:r>
                    </a:p>
                    <a:p>
                      <a:r>
                        <a:rPr lang="en-US" sz="1600" dirty="0">
                          <a:solidFill>
                            <a:schemeClr val="accent5"/>
                          </a:solidFill>
                        </a:rPr>
                        <a:t> on the privatization of cost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12826800"/>
                  </a:ext>
                </a:extLst>
              </a:tr>
              <a:tr h="1612737"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US" sz="1400" b="1" dirty="0"/>
                        <a:t>-Provincially ‘</a:t>
                      </a:r>
                      <a:r>
                        <a:rPr lang="en-US" sz="1400" b="1" i="0" dirty="0"/>
                        <a:t>universal’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US" sz="1400" b="1" dirty="0"/>
                        <a:t>-Social IL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Self Managed</a:t>
                      </a:r>
                      <a:r>
                        <a:rPr lang="en-US" sz="1400" baseline="0" dirty="0"/>
                        <a:t>: </a:t>
                      </a:r>
                    </a:p>
                    <a:p>
                      <a:r>
                        <a:rPr lang="en-US" sz="1400" baseline="0" dirty="0"/>
                        <a:t>disability support, heterogeneous women workers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0" dirty="0"/>
                        <a:t>Attendant Services: </a:t>
                      </a:r>
                      <a:r>
                        <a:rPr lang="en-US" sz="1400" b="0" baseline="0" dirty="0"/>
                        <a:t> </a:t>
                      </a:r>
                    </a:p>
                    <a:p>
                      <a:r>
                        <a:rPr lang="en-US" sz="1400" b="0" dirty="0"/>
                        <a:t>disability support, immigrant women &amp; men workers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94906424"/>
                  </a:ext>
                </a:extLst>
              </a:tr>
              <a:tr h="948482"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US" sz="1400" b="1" dirty="0"/>
                        <a:t>-Means-tested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US" sz="1400" b="1" dirty="0"/>
                        <a:t>-Social IL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IHSS</a:t>
                      </a:r>
                      <a:r>
                        <a:rPr lang="en-US" sz="1400" baseline="0" dirty="0"/>
                        <a:t>: </a:t>
                      </a:r>
                    </a:p>
                    <a:p>
                      <a:r>
                        <a:rPr lang="en-US" sz="1400" baseline="0" dirty="0"/>
                        <a:t>disability &amp; aging, immigrant &amp;/or women of </a:t>
                      </a:r>
                      <a:r>
                        <a:rPr lang="en-US" sz="1400" baseline="0" dirty="0" err="1"/>
                        <a:t>colour</a:t>
                      </a:r>
                      <a:r>
                        <a:rPr lang="en-US" sz="1400" baseline="0" dirty="0"/>
                        <a:t> workers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39038538"/>
                  </a:ext>
                </a:extLst>
              </a:tr>
              <a:tr h="1175385"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US" sz="1400" b="1" dirty="0"/>
                        <a:t>-Provincially ‘universal’,</a:t>
                      </a:r>
                      <a:r>
                        <a:rPr lang="en-US" sz="1400" b="1" baseline="0" dirty="0"/>
                        <a:t> 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US" sz="1400" b="1" baseline="0" dirty="0"/>
                        <a:t>-Medical</a:t>
                      </a:r>
                      <a:endParaRPr lang="en-US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0" dirty="0"/>
                        <a:t>H</a:t>
                      </a:r>
                      <a:r>
                        <a:rPr lang="en-US" sz="1400" b="0" baseline="0" dirty="0"/>
                        <a:t>ome Care: </a:t>
                      </a:r>
                    </a:p>
                    <a:p>
                      <a:r>
                        <a:rPr lang="en-US" sz="1400" b="0" baseline="0" dirty="0"/>
                        <a:t>aging,  immigrant women workers</a:t>
                      </a:r>
                      <a:endParaRPr lang="en-US" sz="1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59728712"/>
                  </a:ext>
                </a:extLst>
              </a:tr>
              <a:tr h="1487104"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US" sz="1400" b="1" dirty="0">
                          <a:solidFill>
                            <a:schemeClr val="accent5"/>
                          </a:solidFill>
                        </a:rPr>
                        <a:t>Private Pay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en-US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b="1" dirty="0">
                        <a:solidFill>
                          <a:schemeClr val="accent5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>
                          <a:solidFill>
                            <a:schemeClr val="accent5"/>
                          </a:solidFill>
                        </a:rPr>
                        <a:t>Aging &amp; disability support,</a:t>
                      </a:r>
                    </a:p>
                    <a:p>
                      <a:r>
                        <a:rPr lang="en-US" sz="1400" b="1" dirty="0">
                          <a:solidFill>
                            <a:schemeClr val="accent5"/>
                          </a:solidFill>
                        </a:rPr>
                        <a:t>*migrant workers?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58282997"/>
                  </a:ext>
                </a:extLst>
              </a:tr>
            </a:tbl>
          </a:graphicData>
        </a:graphic>
      </p:graphicFrame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152400" y="-76200"/>
            <a:ext cx="7619999" cy="394855"/>
          </a:xfrm>
        </p:spPr>
        <p:txBody>
          <a:bodyPr>
            <a:noAutofit/>
          </a:bodyPr>
          <a:lstStyle/>
          <a:p>
            <a:r>
              <a:rPr lang="en-US" sz="2400" dirty="0">
                <a:solidFill>
                  <a:schemeClr val="accent1"/>
                </a:solidFill>
              </a:rPr>
              <a:t>Comparative case study analysis </a:t>
            </a:r>
          </a:p>
        </p:txBody>
      </p:sp>
    </p:spTree>
    <p:extLst>
      <p:ext uri="{BB962C8B-B14F-4D97-AF65-F5344CB8AC3E}">
        <p14:creationId xmlns:p14="http://schemas.microsoft.com/office/powerpoint/2010/main" val="21469145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idx="1"/>
          </p:nvPr>
        </p:nvSpPr>
        <p:spPr>
          <a:xfrm>
            <a:off x="533400" y="1600200"/>
            <a:ext cx="8382000" cy="4953000"/>
          </a:xfrm>
        </p:spPr>
        <p:txBody>
          <a:bodyPr>
            <a:noAutofit/>
          </a:bodyPr>
          <a:lstStyle/>
          <a:p>
            <a:pPr marL="68580" indent="0">
              <a:buNone/>
            </a:pPr>
            <a:endParaRPr lang="en-US" sz="2000" dirty="0"/>
          </a:p>
          <a:p>
            <a:endParaRPr lang="en-US" sz="2000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44888416"/>
              </p:ext>
            </p:extLst>
          </p:nvPr>
        </p:nvGraphicFramePr>
        <p:xfrm>
          <a:off x="800099" y="318655"/>
          <a:ext cx="7848599" cy="653129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92275">
                  <a:extLst>
                    <a:ext uri="{9D8B030D-6E8A-4147-A177-3AD203B41FA5}">
                      <a16:colId xmlns:a16="http://schemas.microsoft.com/office/drawing/2014/main" val="3049700553"/>
                    </a:ext>
                  </a:extLst>
                </a:gridCol>
                <a:gridCol w="1355725">
                  <a:extLst>
                    <a:ext uri="{9D8B030D-6E8A-4147-A177-3AD203B41FA5}">
                      <a16:colId xmlns:a16="http://schemas.microsoft.com/office/drawing/2014/main" val="3557771474"/>
                    </a:ext>
                  </a:extLst>
                </a:gridCol>
                <a:gridCol w="1600200">
                  <a:extLst>
                    <a:ext uri="{9D8B030D-6E8A-4147-A177-3AD203B41FA5}">
                      <a16:colId xmlns:a16="http://schemas.microsoft.com/office/drawing/2014/main" val="4005123309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2834609217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253523128"/>
                    </a:ext>
                  </a:extLst>
                </a:gridCol>
                <a:gridCol w="1371599">
                  <a:extLst>
                    <a:ext uri="{9D8B030D-6E8A-4147-A177-3AD203B41FA5}">
                      <a16:colId xmlns:a16="http://schemas.microsoft.com/office/drawing/2014/main" val="2881995199"/>
                    </a:ext>
                  </a:extLst>
                </a:gridCol>
              </a:tblGrid>
              <a:tr h="1167110"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bg1"/>
                          </a:solidFill>
                        </a:rPr>
                        <a:t>Ownership </a:t>
                      </a:r>
                    </a:p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Organization of Work/who is employer?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For-profit sole proprietor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For-profit corporation financialized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Non-profit</a:t>
                      </a: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Co-op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i="1" dirty="0"/>
                        <a:t>Domestic work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12826800"/>
                  </a:ext>
                </a:extLst>
              </a:tr>
              <a:tr h="897777"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US" b="1" dirty="0"/>
                        <a:t>Direct Care Service Provider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likely 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63317006"/>
                  </a:ext>
                </a:extLst>
              </a:tr>
              <a:tr h="525554"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US" b="1" dirty="0"/>
                        <a:t>Franchise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0" dirty="0"/>
                        <a:t>yes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56838275"/>
                  </a:ext>
                </a:extLst>
              </a:tr>
              <a:tr h="525554"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US" b="1" dirty="0"/>
                        <a:t>Franchisee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yes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?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41836148"/>
                  </a:ext>
                </a:extLst>
              </a:tr>
              <a:tr h="628444"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US" b="1" dirty="0"/>
                        <a:t>Temporary agency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?</a:t>
                      </a: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94906424"/>
                  </a:ext>
                </a:extLst>
              </a:tr>
              <a:tr h="628444"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US" b="1" dirty="0"/>
                        <a:t>Recruitment agency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yes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39038538"/>
                  </a:ext>
                </a:extLst>
              </a:tr>
              <a:tr h="359111"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US" b="1" dirty="0"/>
                        <a:t>Platform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yes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59728712"/>
                  </a:ext>
                </a:extLst>
              </a:tr>
              <a:tr h="750792"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US" b="1" dirty="0"/>
                        <a:t>Care Receiver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yes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75580681"/>
                  </a:ext>
                </a:extLst>
              </a:tr>
              <a:tr h="980358"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US" b="1" dirty="0"/>
                        <a:t>Care Worker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yes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i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07726608"/>
                  </a:ext>
                </a:extLst>
              </a:tr>
            </a:tbl>
          </a:graphicData>
        </a:graphic>
      </p:graphicFrame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762001" y="-76200"/>
            <a:ext cx="7848599" cy="394855"/>
          </a:xfrm>
        </p:spPr>
        <p:txBody>
          <a:bodyPr>
            <a:noAutofit/>
          </a:bodyPr>
          <a:lstStyle/>
          <a:p>
            <a:r>
              <a:rPr lang="en-US" sz="2400" dirty="0">
                <a:solidFill>
                  <a:schemeClr val="accent1"/>
                </a:solidFill>
              </a:rPr>
              <a:t>Private pay home care types: ownership * work org</a:t>
            </a:r>
          </a:p>
        </p:txBody>
      </p: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05A0EE94-5302-4CE2-9C79-19837F150881}"/>
              </a:ext>
            </a:extLst>
          </p:cNvPr>
          <p:cNvCxnSpPr>
            <a:cxnSpLocks/>
          </p:cNvCxnSpPr>
          <p:nvPr/>
        </p:nvCxnSpPr>
        <p:spPr>
          <a:xfrm flipV="1">
            <a:off x="7974518" y="4343400"/>
            <a:ext cx="0" cy="1051102"/>
          </a:xfrm>
          <a:prstGeom prst="straightConnector1">
            <a:avLst/>
          </a:prstGeom>
          <a:ln w="25400">
            <a:headEnd type="triangle" w="med" len="med"/>
            <a:tailEnd type="triangle" w="med" len="med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286FE660-61DB-4E4E-BD97-8417177CA8B1}"/>
              </a:ext>
            </a:extLst>
          </p:cNvPr>
          <p:cNvCxnSpPr>
            <a:cxnSpLocks/>
          </p:cNvCxnSpPr>
          <p:nvPr/>
        </p:nvCxnSpPr>
        <p:spPr>
          <a:xfrm>
            <a:off x="2743200" y="3302522"/>
            <a:ext cx="1143000" cy="0"/>
          </a:xfrm>
          <a:prstGeom prst="straightConnector1">
            <a:avLst/>
          </a:prstGeom>
          <a:ln w="25400">
            <a:prstDash val="dash"/>
            <a:tailEnd type="triangle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6318BCBA-1401-4B7A-BC8C-C10CD35B97BA}"/>
              </a:ext>
            </a:extLst>
          </p:cNvPr>
          <p:cNvCxnSpPr>
            <a:cxnSpLocks/>
          </p:cNvCxnSpPr>
          <p:nvPr/>
        </p:nvCxnSpPr>
        <p:spPr>
          <a:xfrm flipH="1">
            <a:off x="2895600" y="2667000"/>
            <a:ext cx="990600" cy="304800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074519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6368"/>
            <a:ext cx="8458200" cy="381000"/>
          </a:xfrm>
        </p:spPr>
        <p:txBody>
          <a:bodyPr>
            <a:noAutofit/>
          </a:bodyPr>
          <a:lstStyle/>
          <a:p>
            <a:r>
              <a:rPr lang="en-US" sz="2200" b="1" dirty="0">
                <a:solidFill>
                  <a:srgbClr val="C00000"/>
                </a:solidFill>
              </a:rPr>
              <a:t>Fault lines &amp; everyday tensions: </a:t>
            </a:r>
            <a:r>
              <a:rPr lang="en-US" sz="2200" b="1" dirty="0">
                <a:solidFill>
                  <a:schemeClr val="accent5"/>
                </a:solidFill>
              </a:rPr>
              <a:t>private pay home care?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1626" y="457200"/>
            <a:ext cx="8257308" cy="6477000"/>
          </a:xfrm>
        </p:spPr>
        <p:txBody>
          <a:bodyPr>
            <a:normAutofit lnSpcReduction="10000"/>
          </a:bodyPr>
          <a:lstStyle/>
          <a:p>
            <a:pPr marL="1828800" lvl="4" indent="0">
              <a:buNone/>
            </a:pPr>
            <a:r>
              <a:rPr lang="en-US" sz="1800" b="1" dirty="0"/>
              <a:t>			State </a:t>
            </a:r>
            <a:r>
              <a:rPr lang="en-US" sz="1800" dirty="0"/>
              <a:t>		</a:t>
            </a:r>
            <a:endParaRPr lang="en-US" sz="1800" dirty="0">
              <a:solidFill>
                <a:srgbClr val="C00000"/>
              </a:solidFill>
            </a:endParaRP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b="1" dirty="0">
                <a:solidFill>
                  <a:schemeClr val="accent5"/>
                </a:solidFill>
              </a:rPr>
              <a:t>Private pay</a:t>
            </a:r>
            <a:r>
              <a:rPr lang="en-US" b="1" dirty="0"/>
              <a:t>			</a:t>
            </a:r>
          </a:p>
          <a:p>
            <a:pPr marL="0" indent="0">
              <a:buNone/>
            </a:pPr>
            <a:r>
              <a:rPr lang="en-US" b="1" dirty="0"/>
              <a:t>				</a:t>
            </a:r>
          </a:p>
          <a:p>
            <a:pPr marL="0" indent="0">
              <a:buNone/>
            </a:pPr>
            <a:r>
              <a:rPr lang="en-US" b="1" dirty="0"/>
              <a:t>				Gendered, Racialized Labor Market</a:t>
            </a:r>
          </a:p>
          <a:p>
            <a:pPr marL="0" indent="0">
              <a:buNone/>
            </a:pPr>
            <a:r>
              <a:rPr lang="en-US" b="1" dirty="0"/>
              <a:t>			</a:t>
            </a:r>
            <a:r>
              <a:rPr lang="en-US" dirty="0">
                <a:solidFill>
                  <a:schemeClr val="accent1"/>
                </a:solidFill>
              </a:rPr>
              <a:t>for-profit: </a:t>
            </a:r>
            <a:r>
              <a:rPr lang="en-US" b="1" dirty="0">
                <a:solidFill>
                  <a:schemeClr val="accent5"/>
                </a:solidFill>
              </a:rPr>
              <a:t>more corporatized, financialized</a:t>
            </a:r>
          </a:p>
          <a:p>
            <a:pPr marL="0" indent="0">
              <a:buNone/>
            </a:pPr>
            <a:r>
              <a:rPr lang="en-US" dirty="0">
                <a:solidFill>
                  <a:srgbClr val="C00000"/>
                </a:solidFill>
              </a:rPr>
              <a:t>					</a:t>
            </a:r>
            <a:r>
              <a:rPr lang="en-US" b="1" dirty="0">
                <a:solidFill>
                  <a:schemeClr val="accent5"/>
                </a:solidFill>
              </a:rPr>
              <a:t>more</a:t>
            </a:r>
            <a:r>
              <a:rPr lang="en-US" dirty="0">
                <a:solidFill>
                  <a:schemeClr val="accent5"/>
                </a:solidFill>
              </a:rPr>
              <a:t> </a:t>
            </a:r>
            <a:r>
              <a:rPr lang="en-US" dirty="0">
                <a:solidFill>
                  <a:srgbClr val="C00000"/>
                </a:solidFill>
              </a:rPr>
              <a:t>precarious contracts</a:t>
            </a:r>
          </a:p>
          <a:p>
            <a:pPr marL="0" indent="0">
              <a:buNone/>
            </a:pPr>
            <a:r>
              <a:rPr lang="en-US" b="1" dirty="0"/>
              <a:t>	</a:t>
            </a:r>
          </a:p>
          <a:p>
            <a:pPr marL="0" indent="0">
              <a:buNone/>
            </a:pPr>
            <a:r>
              <a:rPr lang="en-US" b="1" dirty="0">
                <a:solidFill>
                  <a:schemeClr val="accent5"/>
                </a:solidFill>
              </a:rPr>
              <a:t>    Migrant </a:t>
            </a:r>
            <a:r>
              <a:rPr lang="en-US" b="1" dirty="0" err="1">
                <a:solidFill>
                  <a:schemeClr val="accent5"/>
                </a:solidFill>
              </a:rPr>
              <a:t>Labour</a:t>
            </a:r>
            <a:r>
              <a:rPr lang="en-US" b="1" dirty="0"/>
              <a:t>						</a:t>
            </a:r>
            <a:r>
              <a:rPr lang="en-US" b="1" dirty="0">
                <a:solidFill>
                  <a:schemeClr val="accent5"/>
                </a:solidFill>
              </a:rPr>
              <a:t>Intersectional Feminist,</a:t>
            </a:r>
            <a:r>
              <a:rPr lang="en-US" b="1" dirty="0"/>
              <a:t> </a:t>
            </a:r>
          </a:p>
          <a:p>
            <a:pPr marL="0" indent="0">
              <a:buNone/>
            </a:pPr>
            <a:r>
              <a:rPr lang="en-US" b="1" dirty="0"/>
              <a:t>    </a:t>
            </a:r>
            <a:r>
              <a:rPr lang="en-US" b="1" dirty="0">
                <a:solidFill>
                  <a:schemeClr val="accent5"/>
                </a:solidFill>
              </a:rPr>
              <a:t>Social Movement &amp; Orgs</a:t>
            </a:r>
            <a:r>
              <a:rPr lang="en-US" dirty="0"/>
              <a:t>				</a:t>
            </a:r>
            <a:r>
              <a:rPr lang="en-US" b="1" dirty="0">
                <a:solidFill>
                  <a:schemeClr val="accent5"/>
                </a:solidFill>
              </a:rPr>
              <a:t>Disability Justice, ?other</a:t>
            </a:r>
          </a:p>
          <a:p>
            <a:pPr marL="0" indent="0">
              <a:buNone/>
            </a:pPr>
            <a:r>
              <a:rPr lang="en-US" dirty="0"/>
              <a:t>		</a:t>
            </a:r>
            <a:r>
              <a:rPr lang="en-US" b="1" dirty="0"/>
              <a:t>				</a:t>
            </a:r>
          </a:p>
          <a:p>
            <a:pPr marL="0" indent="0">
              <a:buNone/>
            </a:pPr>
            <a:r>
              <a:rPr lang="en-US" b="1" dirty="0"/>
              <a:t>						Labor Process</a:t>
            </a:r>
          </a:p>
          <a:p>
            <a:pPr marL="0" indent="0">
              <a:buNone/>
            </a:pPr>
            <a:r>
              <a:rPr lang="en-US" dirty="0"/>
              <a:t>						</a:t>
            </a:r>
            <a:r>
              <a:rPr lang="en-US" i="1" dirty="0"/>
              <a:t>management</a:t>
            </a:r>
          </a:p>
          <a:p>
            <a:pPr marL="0" indent="0">
              <a:buNone/>
            </a:pPr>
            <a:r>
              <a:rPr lang="en-US" dirty="0"/>
              <a:t>					</a:t>
            </a:r>
            <a:r>
              <a:rPr lang="en-US" dirty="0">
                <a:solidFill>
                  <a:srgbClr val="C00000"/>
                </a:solidFill>
              </a:rPr>
              <a:t>gendered, racialized, </a:t>
            </a:r>
          </a:p>
          <a:p>
            <a:pPr marL="0" indent="0">
              <a:buNone/>
            </a:pPr>
            <a:r>
              <a:rPr lang="en-US" dirty="0">
                <a:solidFill>
                  <a:srgbClr val="C00000"/>
                </a:solidFill>
              </a:rPr>
              <a:t>					aged &amp; disabling tensions </a:t>
            </a:r>
          </a:p>
          <a:p>
            <a:pPr marL="0" indent="0">
              <a:buNone/>
            </a:pPr>
            <a:r>
              <a:rPr lang="en-US" dirty="0">
                <a:solidFill>
                  <a:srgbClr val="C00000"/>
                </a:solidFill>
              </a:rPr>
              <a:t>					        </a:t>
            </a:r>
            <a:r>
              <a:rPr lang="en-US" b="1" dirty="0">
                <a:solidFill>
                  <a:schemeClr val="accent5"/>
                </a:solidFill>
              </a:rPr>
              <a:t>exacerbated?</a:t>
            </a:r>
            <a:r>
              <a:rPr lang="en-US" dirty="0">
                <a:solidFill>
                  <a:srgbClr val="C00000"/>
                </a:solidFill>
              </a:rPr>
              <a:t>					</a:t>
            </a:r>
          </a:p>
          <a:p>
            <a:pPr marL="0" indent="0">
              <a:buNone/>
            </a:pPr>
            <a:r>
              <a:rPr lang="en-US" dirty="0">
                <a:solidFill>
                  <a:srgbClr val="C00000"/>
                </a:solidFill>
              </a:rPr>
              <a:t>		</a:t>
            </a:r>
            <a:r>
              <a:rPr lang="en-US" dirty="0">
                <a:solidFill>
                  <a:schemeClr val="tx1"/>
                </a:solidFill>
              </a:rPr>
              <a:t>care receivers</a:t>
            </a:r>
            <a:r>
              <a:rPr lang="en-US" b="1" dirty="0">
                <a:solidFill>
                  <a:schemeClr val="tx1"/>
                </a:solidFill>
              </a:rPr>
              <a:t>						</a:t>
            </a:r>
            <a:r>
              <a:rPr lang="en-US" dirty="0">
                <a:solidFill>
                  <a:schemeClr val="tx1"/>
                </a:solidFill>
              </a:rPr>
              <a:t>care workers</a:t>
            </a:r>
            <a:r>
              <a:rPr lang="en-US" dirty="0">
                <a:solidFill>
                  <a:srgbClr val="C00000"/>
                </a:solidFill>
              </a:rPr>
              <a:t>	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4077394" y="457201"/>
            <a:ext cx="799406" cy="412168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ounded Rectangle 4"/>
          <p:cNvSpPr/>
          <p:nvPr/>
        </p:nvSpPr>
        <p:spPr>
          <a:xfrm>
            <a:off x="2296738" y="1850012"/>
            <a:ext cx="4847012" cy="118283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ounded Rectangle 6"/>
          <p:cNvSpPr/>
          <p:nvPr/>
        </p:nvSpPr>
        <p:spPr>
          <a:xfrm>
            <a:off x="1676400" y="4300537"/>
            <a:ext cx="6019799" cy="2518057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ounded Rectangle 7"/>
          <p:cNvSpPr/>
          <p:nvPr/>
        </p:nvSpPr>
        <p:spPr>
          <a:xfrm>
            <a:off x="1125334" y="3468399"/>
            <a:ext cx="2962793" cy="683203"/>
          </a:xfrm>
          <a:prstGeom prst="roundRect">
            <a:avLst/>
          </a:prstGeom>
          <a:noFill/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ounded Rectangle 9"/>
          <p:cNvSpPr/>
          <p:nvPr/>
        </p:nvSpPr>
        <p:spPr>
          <a:xfrm>
            <a:off x="5522597" y="3459956"/>
            <a:ext cx="2932313" cy="683203"/>
          </a:xfrm>
          <a:prstGeom prst="roundRect">
            <a:avLst/>
          </a:prstGeom>
          <a:noFill/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" name="Straight Arrow Connector 11"/>
          <p:cNvCxnSpPr>
            <a:cxnSpLocks/>
          </p:cNvCxnSpPr>
          <p:nvPr/>
        </p:nvCxnSpPr>
        <p:spPr>
          <a:xfrm flipH="1">
            <a:off x="2057400" y="4800600"/>
            <a:ext cx="1524001" cy="1444983"/>
          </a:xfrm>
          <a:prstGeom prst="straightConnector1">
            <a:avLst/>
          </a:prstGeom>
          <a:ln w="25400">
            <a:prstDash val="sysDash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>
            <a:cxnSpLocks/>
          </p:cNvCxnSpPr>
          <p:nvPr/>
        </p:nvCxnSpPr>
        <p:spPr>
          <a:xfrm>
            <a:off x="5334000" y="4780684"/>
            <a:ext cx="1578380" cy="1485475"/>
          </a:xfrm>
          <a:prstGeom prst="straightConnector1">
            <a:avLst/>
          </a:prstGeom>
          <a:ln w="25400">
            <a:prstDash val="sysDash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>
            <a:cxnSpLocks/>
          </p:cNvCxnSpPr>
          <p:nvPr/>
        </p:nvCxnSpPr>
        <p:spPr>
          <a:xfrm flipH="1">
            <a:off x="3619498" y="6542376"/>
            <a:ext cx="2247902" cy="0"/>
          </a:xfrm>
          <a:prstGeom prst="straightConnector1">
            <a:avLst/>
          </a:prstGeom>
          <a:ln w="25400">
            <a:prstDash val="solid"/>
            <a:headEnd type="triangle" w="med" len="med"/>
            <a:tailEnd type="triangl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 flipH="1">
            <a:off x="4686299" y="3285470"/>
            <a:ext cx="3463" cy="743816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>
            <a:off x="4077394" y="3804365"/>
            <a:ext cx="369915" cy="423434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/>
          <p:nvPr/>
        </p:nvCxnSpPr>
        <p:spPr>
          <a:xfrm flipH="1">
            <a:off x="5040280" y="3804365"/>
            <a:ext cx="293720" cy="422133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>
            <a:off x="4115146" y="3707706"/>
            <a:ext cx="1256606" cy="3038"/>
          </a:xfrm>
          <a:prstGeom prst="straightConnector1">
            <a:avLst/>
          </a:prstGeom>
          <a:ln w="25400">
            <a:solidFill>
              <a:schemeClr val="accent5"/>
            </a:solidFill>
            <a:prstDash val="dash"/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7308619" y="877091"/>
            <a:ext cx="154443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Employer associations</a:t>
            </a:r>
          </a:p>
          <a:p>
            <a:r>
              <a:rPr lang="en-US" dirty="0">
                <a:solidFill>
                  <a:schemeClr val="accent1"/>
                </a:solidFill>
              </a:rPr>
              <a:t>For-profit </a:t>
            </a:r>
            <a:r>
              <a:rPr lang="en-US" dirty="0">
                <a:solidFill>
                  <a:schemeClr val="accent5"/>
                </a:solidFill>
              </a:rPr>
              <a:t>(</a:t>
            </a:r>
            <a:r>
              <a:rPr lang="en-US" b="1" dirty="0">
                <a:solidFill>
                  <a:schemeClr val="accent5"/>
                </a:solidFill>
              </a:rPr>
              <a:t>corporate</a:t>
            </a:r>
            <a:r>
              <a:rPr lang="en-US" dirty="0">
                <a:solidFill>
                  <a:schemeClr val="accent5"/>
                </a:solidFill>
              </a:rPr>
              <a:t>)</a:t>
            </a:r>
          </a:p>
        </p:txBody>
      </p:sp>
      <p:sp>
        <p:nvSpPr>
          <p:cNvPr id="22" name="Rounded Rectangle 21"/>
          <p:cNvSpPr/>
          <p:nvPr/>
        </p:nvSpPr>
        <p:spPr>
          <a:xfrm>
            <a:off x="7228261" y="869368"/>
            <a:ext cx="1624792" cy="1477328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7" name="Straight Arrow Connector 26"/>
          <p:cNvCxnSpPr/>
          <p:nvPr/>
        </p:nvCxnSpPr>
        <p:spPr>
          <a:xfrm flipH="1">
            <a:off x="5791200" y="1435061"/>
            <a:ext cx="1352550" cy="321110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sp>
        <p:nvSpPr>
          <p:cNvPr id="28" name="Rounded Rectangle 3">
            <a:extLst>
              <a:ext uri="{FF2B5EF4-FFF2-40B4-BE49-F238E27FC236}">
                <a16:creationId xmlns:a16="http://schemas.microsoft.com/office/drawing/2014/main" id="{4283A337-D926-4D7C-B085-06D13F4182C2}"/>
              </a:ext>
            </a:extLst>
          </p:cNvPr>
          <p:cNvSpPr/>
          <p:nvPr/>
        </p:nvSpPr>
        <p:spPr>
          <a:xfrm>
            <a:off x="791097" y="1197112"/>
            <a:ext cx="1770605" cy="621289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CA6E27E8-9777-403C-80D9-5306D8C43177}"/>
              </a:ext>
            </a:extLst>
          </p:cNvPr>
          <p:cNvCxnSpPr>
            <a:cxnSpLocks/>
          </p:cNvCxnSpPr>
          <p:nvPr/>
        </p:nvCxnSpPr>
        <p:spPr>
          <a:xfrm flipV="1">
            <a:off x="2667000" y="1388368"/>
            <a:ext cx="4245380" cy="34530"/>
          </a:xfrm>
          <a:prstGeom prst="straightConnector1">
            <a:avLst/>
          </a:prstGeom>
          <a:ln w="25400">
            <a:headEnd type="triangle" w="med" len="med"/>
            <a:tailEnd type="triangle" w="med" len="med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32" name="Straight Arrow Connector 31">
            <a:extLst>
              <a:ext uri="{FF2B5EF4-FFF2-40B4-BE49-F238E27FC236}">
                <a16:creationId xmlns:a16="http://schemas.microsoft.com/office/drawing/2014/main" id="{94EBF6CE-A98D-4948-A1C3-C5B9E3C6A8C2}"/>
              </a:ext>
            </a:extLst>
          </p:cNvPr>
          <p:cNvCxnSpPr>
            <a:cxnSpLocks/>
          </p:cNvCxnSpPr>
          <p:nvPr/>
        </p:nvCxnSpPr>
        <p:spPr>
          <a:xfrm>
            <a:off x="1331139" y="2074382"/>
            <a:ext cx="965599" cy="632017"/>
          </a:xfrm>
          <a:prstGeom prst="straightConnector1">
            <a:avLst/>
          </a:prstGeom>
          <a:ln w="25400">
            <a:headEnd type="triangle" w="med" len="med"/>
            <a:tailEnd type="triangle" w="med" len="med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214E1E48-36EC-490D-8323-74868C026256}"/>
              </a:ext>
            </a:extLst>
          </p:cNvPr>
          <p:cNvCxnSpPr>
            <a:cxnSpLocks/>
          </p:cNvCxnSpPr>
          <p:nvPr/>
        </p:nvCxnSpPr>
        <p:spPr>
          <a:xfrm flipV="1">
            <a:off x="1813938" y="684504"/>
            <a:ext cx="2072262" cy="420931"/>
          </a:xfrm>
          <a:prstGeom prst="straightConnector1">
            <a:avLst/>
          </a:prstGeom>
          <a:ln w="25400">
            <a:headEnd type="triangle" w="med" len="med"/>
            <a:tailEnd type="triangle" w="med" len="med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31" name="Straight Arrow Connector 30">
            <a:extLst>
              <a:ext uri="{FF2B5EF4-FFF2-40B4-BE49-F238E27FC236}">
                <a16:creationId xmlns:a16="http://schemas.microsoft.com/office/drawing/2014/main" id="{7001B0F1-2362-4BD6-94F0-3DD9E63E911D}"/>
              </a:ext>
            </a:extLst>
          </p:cNvPr>
          <p:cNvCxnSpPr>
            <a:cxnSpLocks/>
          </p:cNvCxnSpPr>
          <p:nvPr/>
        </p:nvCxnSpPr>
        <p:spPr>
          <a:xfrm flipH="1" flipV="1">
            <a:off x="5222133" y="678696"/>
            <a:ext cx="1770606" cy="625001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866289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idx="1"/>
          </p:nvPr>
        </p:nvSpPr>
        <p:spPr>
          <a:xfrm>
            <a:off x="533400" y="1600200"/>
            <a:ext cx="8382000" cy="4953000"/>
          </a:xfrm>
        </p:spPr>
        <p:txBody>
          <a:bodyPr>
            <a:noAutofit/>
          </a:bodyPr>
          <a:lstStyle/>
          <a:p>
            <a:pPr marL="68580" indent="0">
              <a:buNone/>
            </a:pPr>
            <a:endParaRPr lang="en-US" sz="2000" dirty="0"/>
          </a:p>
          <a:p>
            <a:endParaRPr lang="en-US" sz="2000" dirty="0"/>
          </a:p>
        </p:txBody>
      </p:sp>
      <p:graphicFrame>
        <p:nvGraphicFramePr>
          <p:cNvPr id="4" name="Diagram 3"/>
          <p:cNvGraphicFramePr/>
          <p:nvPr/>
        </p:nvGraphicFramePr>
        <p:xfrm>
          <a:off x="1143000" y="152400"/>
          <a:ext cx="8305800" cy="5943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676400" y="310348"/>
            <a:ext cx="2133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C00000"/>
                </a:solidFill>
                <a:latin typeface="+mj-lt"/>
                <a:ea typeface="+mj-ea"/>
                <a:cs typeface="+mj-cs"/>
              </a:rPr>
              <a:t>Intimate community unionism</a:t>
            </a:r>
          </a:p>
        </p:txBody>
      </p:sp>
    </p:spTree>
    <p:extLst>
      <p:ext uri="{BB962C8B-B14F-4D97-AF65-F5344CB8AC3E}">
        <p14:creationId xmlns:p14="http://schemas.microsoft.com/office/powerpoint/2010/main" val="278414767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05940" y="137160"/>
            <a:ext cx="5532120" cy="65836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5331882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DCB22B02F3DB14CB60D911A2C3000FE" ma:contentTypeVersion="14" ma:contentTypeDescription="Create a new document." ma:contentTypeScope="" ma:versionID="4f9db7302a0631c21c6a646c77cb2d3b">
  <xsd:schema xmlns:xsd="http://www.w3.org/2001/XMLSchema" xmlns:xs="http://www.w3.org/2001/XMLSchema" xmlns:p="http://schemas.microsoft.com/office/2006/metadata/properties" xmlns:ns3="082fbe53-09ef-4d07-ba3b-3049671743fa" xmlns:ns4="7b1e7557-51fe-41ea-97c7-8c2cafd8d56a" targetNamespace="http://schemas.microsoft.com/office/2006/metadata/properties" ma:root="true" ma:fieldsID="7a7ef817ac3934ab7875fd5df6683b29" ns3:_="" ns4:_="">
    <xsd:import namespace="082fbe53-09ef-4d07-ba3b-3049671743fa"/>
    <xsd:import namespace="7b1e7557-51fe-41ea-97c7-8c2cafd8d56a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AutoKeyPoints" minOccurs="0"/>
                <xsd:element ref="ns3:MediaServiceKeyPoints" minOccurs="0"/>
                <xsd:element ref="ns3:MediaServiceDateTaken" minOccurs="0"/>
                <xsd:element ref="ns3:MediaLengthInSeconds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Location" minOccurs="0"/>
                <xsd:element ref="ns3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82fbe53-09ef-4d07-ba3b-3049671743f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6" nillable="true" ma:displayName="MediaLengthInSeconds" ma:hidden="true" ma:internalName="MediaLengthInSeconds" ma:readOnly="true">
      <xsd:simpleType>
        <xsd:restriction base="dms:Unknown"/>
      </xsd:simpleType>
    </xsd:element>
    <xsd:element name="MediaServiceAutoTags" ma:index="17" nillable="true" ma:displayName="Tags" ma:internalName="MediaServiceAutoTags" ma:readOnly="true">
      <xsd:simpleType>
        <xsd:restriction base="dms:Text"/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b1e7557-51fe-41ea-97c7-8c2cafd8d56a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2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6621A019-AD88-41CA-AF7F-5D5AF079221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82fbe53-09ef-4d07-ba3b-3049671743fa"/>
    <ds:schemaRef ds:uri="7b1e7557-51fe-41ea-97c7-8c2cafd8d56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EF7C8407-0A40-45D6-A8ED-100F28A52B87}">
  <ds:schemaRefs>
    <ds:schemaRef ds:uri="http://schemas.openxmlformats.org/package/2006/metadata/core-properties"/>
    <ds:schemaRef ds:uri="http://purl.org/dc/dcmitype/"/>
    <ds:schemaRef ds:uri="http://purl.org/dc/terms/"/>
    <ds:schemaRef ds:uri="http://schemas.microsoft.com/office/2006/documentManagement/types"/>
    <ds:schemaRef ds:uri="082fbe53-09ef-4d07-ba3b-3049671743fa"/>
    <ds:schemaRef ds:uri="http://purl.org/dc/elements/1.1/"/>
    <ds:schemaRef ds:uri="http://schemas.microsoft.com/office/infopath/2007/PartnerControls"/>
    <ds:schemaRef ds:uri="http://www.w3.org/XML/1998/namespace"/>
    <ds:schemaRef ds:uri="7b1e7557-51fe-41ea-97c7-8c2cafd8d56a"/>
    <ds:schemaRef ds:uri="http://schemas.microsoft.com/office/2006/metadata/properties"/>
  </ds:schemaRefs>
</ds:datastoreItem>
</file>

<file path=customXml/itemProps3.xml><?xml version="1.0" encoding="utf-8"?>
<ds:datastoreItem xmlns:ds="http://schemas.openxmlformats.org/officeDocument/2006/customXml" ds:itemID="{36ED7116-1C78-4B2D-AA4A-367C8428E847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10144</TotalTime>
  <Words>1037</Words>
  <Application>Microsoft Office PowerPoint</Application>
  <PresentationFormat>On-screen Show (4:3)</PresentationFormat>
  <Paragraphs>155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Arial</vt:lpstr>
      <vt:lpstr>Calibri</vt:lpstr>
      <vt:lpstr>Century Gothic</vt:lpstr>
      <vt:lpstr>Wingdings 3</vt:lpstr>
      <vt:lpstr>Custom Design</vt:lpstr>
      <vt:lpstr>Wisp</vt:lpstr>
      <vt:lpstr>Profit-making in state-funded &amp; private pay home care in Ontario:  implications for   quality care &amp; quality work  </vt:lpstr>
      <vt:lpstr>Profit making &amp; social reproduction</vt:lpstr>
      <vt:lpstr>PowerPoint Presentation</vt:lpstr>
      <vt:lpstr>Fault lines &amp; everyday tensions: ON public-funded home care</vt:lpstr>
      <vt:lpstr>Comparative case study analysis </vt:lpstr>
      <vt:lpstr>Private pay home care types: ownership * work org</vt:lpstr>
      <vt:lpstr>Fault lines &amp; everyday tensions: private pay home care?</vt:lpstr>
      <vt:lpstr>PowerPoint Presentation</vt:lpstr>
      <vt:lpstr>PowerPoint Presentation</vt:lpstr>
      <vt:lpstr>Select Bibliography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MyComputer</dc:creator>
  <cp:lastModifiedBy>Armine Yalnizyan</cp:lastModifiedBy>
  <cp:revision>4475</cp:revision>
  <cp:lastPrinted>2021-02-26T01:17:19Z</cp:lastPrinted>
  <dcterms:created xsi:type="dcterms:W3CDTF">2012-08-15T18:44:23Z</dcterms:created>
  <dcterms:modified xsi:type="dcterms:W3CDTF">2025-04-03T14:02:32Z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0x010100FDCB22B02F3DB14CB60D911A2C3000FE</vt:lpwstr>
  </property>
</Properties>
</file>