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91" r:id="rId4"/>
    <p:sldId id="292" r:id="rId5"/>
    <p:sldId id="293" r:id="rId6"/>
    <p:sldId id="294" r:id="rId7"/>
    <p:sldId id="295" r:id="rId8"/>
    <p:sldId id="296" r:id="rId9"/>
    <p:sldId id="273" r:id="rId10"/>
    <p:sldId id="297" r:id="rId11"/>
    <p:sldId id="25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11"/>
  </p:normalViewPr>
  <p:slideViewPr>
    <p:cSldViewPr snapToGrid="0" snapToObjects="1">
      <p:cViewPr varScale="1">
        <p:scale>
          <a:sx n="102" d="100"/>
          <a:sy n="102" d="100"/>
        </p:scale>
        <p:origin x="918" y="31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FEA07F-62A6-3C41-A770-DB906A22AD05}"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21337635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EA07F-62A6-3C41-A770-DB906A22AD05}"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368421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EA07F-62A6-3C41-A770-DB906A22AD05}"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650329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8FEA07F-62A6-3C41-A770-DB906A22AD05}"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954168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FEA07F-62A6-3C41-A770-DB906A22AD05}" type="datetimeFigureOut">
              <a:rPr lang="en-US" smtClean="0"/>
              <a:pPr/>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00830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FEA07F-62A6-3C41-A770-DB906A22AD05}"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28985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8FEA07F-62A6-3C41-A770-DB906A22AD05}" type="datetimeFigureOut">
              <a:rPr lang="en-US" smtClean="0"/>
              <a:pPr/>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037030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8FEA07F-62A6-3C41-A770-DB906A22AD05}" type="datetimeFigureOut">
              <a:rPr lang="en-US" smtClean="0"/>
              <a:pPr/>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395124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EA07F-62A6-3C41-A770-DB906A22AD05}" type="datetimeFigureOut">
              <a:rPr lang="en-US" smtClean="0"/>
              <a:pPr/>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835967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FEA07F-62A6-3C41-A770-DB906A22AD05}"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1271367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FEA07F-62A6-3C41-A770-DB906A22AD05}" type="datetimeFigureOut">
              <a:rPr lang="en-US" smtClean="0"/>
              <a:pPr/>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7DCE10-DC1D-0847-B764-71E0BD31DDD4}" type="slidenum">
              <a:rPr lang="en-US" smtClean="0"/>
              <a:pPr/>
              <a:t>‹#›</a:t>
            </a:fld>
            <a:endParaRPr lang="en-US"/>
          </a:p>
        </p:txBody>
      </p:sp>
    </p:spTree>
    <p:extLst>
      <p:ext uri="{BB962C8B-B14F-4D97-AF65-F5344CB8AC3E}">
        <p14:creationId xmlns:p14="http://schemas.microsoft.com/office/powerpoint/2010/main" val="408444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FEA07F-62A6-3C41-A770-DB906A22AD05}" type="datetimeFigureOut">
              <a:rPr lang="en-US" smtClean="0"/>
              <a:pPr/>
              <a:t>4/3/2025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DCE10-DC1D-0847-B764-71E0BD31DDD4}" type="slidenum">
              <a:rPr lang="en-US" smtClean="0"/>
              <a:pPr/>
              <a:t>‹#›</a:t>
            </a:fld>
            <a:endParaRPr lang="en-US"/>
          </a:p>
        </p:txBody>
      </p:sp>
    </p:spTree>
    <p:extLst>
      <p:ext uri="{BB962C8B-B14F-4D97-AF65-F5344CB8AC3E}">
        <p14:creationId xmlns:p14="http://schemas.microsoft.com/office/powerpoint/2010/main" val="534091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C00000"/>
                </a:solidFill>
              </a:rPr>
              <a:t>Home-care supplies crisis in Ontario</a:t>
            </a:r>
          </a:p>
        </p:txBody>
      </p:sp>
      <p:sp>
        <p:nvSpPr>
          <p:cNvPr id="3" name="Subtitle 2"/>
          <p:cNvSpPr>
            <a:spLocks noGrp="1"/>
          </p:cNvSpPr>
          <p:nvPr>
            <p:ph type="subTitle" idx="1"/>
          </p:nvPr>
        </p:nvSpPr>
        <p:spPr/>
        <p:txBody>
          <a:bodyPr>
            <a:normAutofit fontScale="77500" lnSpcReduction="20000"/>
          </a:bodyPr>
          <a:lstStyle/>
          <a:p>
            <a:r>
              <a:rPr lang="en-US" dirty="0">
                <a:solidFill>
                  <a:srgbClr val="C00000"/>
                </a:solidFill>
              </a:rPr>
              <a:t>A </a:t>
            </a:r>
            <a:r>
              <a:rPr lang="en-US">
                <a:solidFill>
                  <a:srgbClr val="C00000"/>
                </a:solidFill>
              </a:rPr>
              <a:t>Reporter’s Perspective</a:t>
            </a:r>
          </a:p>
          <a:p>
            <a:endParaRPr lang="en-US" dirty="0">
              <a:solidFill>
                <a:srgbClr val="C00000"/>
              </a:solidFill>
            </a:endParaRPr>
          </a:p>
          <a:p>
            <a:r>
              <a:rPr lang="en-US" i="1" dirty="0">
                <a:solidFill>
                  <a:srgbClr val="C00000"/>
                </a:solidFill>
              </a:rPr>
              <a:t>Kenyon Wallace, Toronto Star</a:t>
            </a:r>
          </a:p>
          <a:p>
            <a:r>
              <a:rPr lang="en-US" i="1" dirty="0">
                <a:solidFill>
                  <a:srgbClr val="C00000"/>
                </a:solidFill>
              </a:rPr>
              <a:t>The Care Economy Webinar </a:t>
            </a:r>
          </a:p>
          <a:p>
            <a:r>
              <a:rPr lang="en-US" i="1" dirty="0">
                <a:solidFill>
                  <a:srgbClr val="C00000"/>
                </a:solidFill>
              </a:rPr>
              <a:t>April 3, 2025 </a:t>
            </a:r>
          </a:p>
        </p:txBody>
      </p:sp>
    </p:spTree>
    <p:extLst>
      <p:ext uri="{BB962C8B-B14F-4D97-AF65-F5344CB8AC3E}">
        <p14:creationId xmlns:p14="http://schemas.microsoft.com/office/powerpoint/2010/main" val="1335235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E4F81-EA70-899C-014B-4B2CB1CFA1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7F9051-70D1-29BD-C052-98C180E7D00C}"/>
              </a:ext>
            </a:extLst>
          </p:cNvPr>
          <p:cNvSpPr>
            <a:spLocks noGrp="1"/>
          </p:cNvSpPr>
          <p:nvPr>
            <p:ph type="title"/>
          </p:nvPr>
        </p:nvSpPr>
        <p:spPr/>
        <p:txBody>
          <a:bodyPr/>
          <a:lstStyle/>
          <a:p>
            <a:r>
              <a:rPr lang="en-US" b="1" dirty="0">
                <a:solidFill>
                  <a:srgbClr val="C00000"/>
                </a:solidFill>
              </a:rPr>
              <a:t>What was the fallout?</a:t>
            </a:r>
          </a:p>
        </p:txBody>
      </p:sp>
      <p:pic>
        <p:nvPicPr>
          <p:cNvPr id="5" name="Content Placeholder 4" descr="A person with short hair wearing a grey suit&#10;&#10;AI-generated content may be incorrect.">
            <a:extLst>
              <a:ext uri="{FF2B5EF4-FFF2-40B4-BE49-F238E27FC236}">
                <a16:creationId xmlns:a16="http://schemas.microsoft.com/office/drawing/2014/main" id="{417ABEB5-1C0B-642C-7264-F854D502BA19}"/>
              </a:ext>
            </a:extLst>
          </p:cNvPr>
          <p:cNvPicPr>
            <a:picLocks noGrp="1" noChangeAspect="1"/>
          </p:cNvPicPr>
          <p:nvPr>
            <p:ph idx="1"/>
          </p:nvPr>
        </p:nvPicPr>
        <p:blipFill>
          <a:blip r:embed="rId2"/>
          <a:stretch>
            <a:fillRect/>
          </a:stretch>
        </p:blipFill>
        <p:spPr>
          <a:xfrm>
            <a:off x="8063274" y="1602341"/>
            <a:ext cx="3104208" cy="4351338"/>
          </a:xfrm>
        </p:spPr>
      </p:pic>
      <p:sp>
        <p:nvSpPr>
          <p:cNvPr id="7" name="TextBox 6">
            <a:extLst>
              <a:ext uri="{FF2B5EF4-FFF2-40B4-BE49-F238E27FC236}">
                <a16:creationId xmlns:a16="http://schemas.microsoft.com/office/drawing/2014/main" id="{4B487C08-BD29-9D05-78AE-AA2FF7F847EF}"/>
              </a:ext>
            </a:extLst>
          </p:cNvPr>
          <p:cNvSpPr txBox="1"/>
          <p:nvPr/>
        </p:nvSpPr>
        <p:spPr>
          <a:xfrm>
            <a:off x="838200" y="1690688"/>
            <a:ext cx="6742814" cy="2837765"/>
          </a:xfrm>
          <a:prstGeom prst="rect">
            <a:avLst/>
          </a:prstGeom>
          <a:noFill/>
        </p:spPr>
        <p:txBody>
          <a:bodyPr wrap="square">
            <a:spAutoFit/>
          </a:bodyPr>
          <a:lstStyle/>
          <a:p>
            <a:pPr>
              <a:lnSpc>
                <a:spcPts val="2100"/>
              </a:lnSpc>
              <a:spcAft>
                <a:spcPts val="1200"/>
              </a:spcAft>
            </a:pPr>
            <a:r>
              <a:rPr lang="en-US" sz="2400" dirty="0">
                <a:solidFill>
                  <a:srgbClr val="333333"/>
                </a:solidFill>
                <a:latin typeface="var(--font-daily-text)"/>
              </a:rPr>
              <a:t>In late January 2025, the Ontario government fired Ontario Health </a:t>
            </a:r>
            <a:r>
              <a:rPr lang="en-US" sz="2400" dirty="0" err="1">
                <a:solidFill>
                  <a:srgbClr val="333333"/>
                </a:solidFill>
                <a:latin typeface="var(--font-daily-text)"/>
              </a:rPr>
              <a:t>atHome’s</a:t>
            </a:r>
            <a:r>
              <a:rPr lang="en-US" sz="2400" dirty="0">
                <a:solidFill>
                  <a:srgbClr val="333333"/>
                </a:solidFill>
                <a:latin typeface="var(--font-daily-text)"/>
              </a:rPr>
              <a:t> CEO. </a:t>
            </a:r>
          </a:p>
          <a:p>
            <a:pPr>
              <a:lnSpc>
                <a:spcPts val="2100"/>
              </a:lnSpc>
              <a:spcAft>
                <a:spcPts val="1200"/>
              </a:spcAft>
            </a:pPr>
            <a:r>
              <a:rPr lang="en-US" sz="2400" b="0" i="0" dirty="0">
                <a:solidFill>
                  <a:srgbClr val="333333"/>
                </a:solidFill>
                <a:effectLst/>
                <a:latin typeface="var(--font-daily-text)"/>
              </a:rPr>
              <a:t>“Cynthia Martineau is no longer with Ontario Health </a:t>
            </a:r>
            <a:r>
              <a:rPr lang="en-US" sz="2400" b="0" i="0" dirty="0" err="1">
                <a:solidFill>
                  <a:srgbClr val="333333"/>
                </a:solidFill>
                <a:effectLst/>
                <a:latin typeface="var(--font-daily-text)"/>
              </a:rPr>
              <a:t>atHome</a:t>
            </a:r>
            <a:r>
              <a:rPr lang="en-US" sz="2400" b="0" i="0" dirty="0">
                <a:solidFill>
                  <a:srgbClr val="333333"/>
                </a:solidFill>
                <a:effectLst/>
                <a:latin typeface="var(--font-daily-text)"/>
              </a:rPr>
              <a:t>,” the agency said in a statement to the Star. </a:t>
            </a:r>
          </a:p>
          <a:p>
            <a:pPr>
              <a:lnSpc>
                <a:spcPts val="2100"/>
              </a:lnSpc>
              <a:spcAft>
                <a:spcPts val="1200"/>
              </a:spcAft>
            </a:pPr>
            <a:r>
              <a:rPr lang="en-US" sz="2400" b="0" i="0" dirty="0">
                <a:solidFill>
                  <a:srgbClr val="333333"/>
                </a:solidFill>
                <a:effectLst/>
                <a:latin typeface="var(--font-daily-text)"/>
              </a:rPr>
              <a:t>“We understand how vitally important home and community care is to families across the province. That is why, together with our partners, we will continue to take action to improve the delivery of high-quality, accessible and connected care.”</a:t>
            </a:r>
            <a:endParaRPr lang="en-US" sz="2400" dirty="0">
              <a:solidFill>
                <a:srgbClr val="333333"/>
              </a:solidFill>
              <a:latin typeface="var(--font-daily-text)"/>
            </a:endParaRPr>
          </a:p>
        </p:txBody>
      </p:sp>
    </p:spTree>
    <p:extLst>
      <p:ext uri="{BB962C8B-B14F-4D97-AF65-F5344CB8AC3E}">
        <p14:creationId xmlns:p14="http://schemas.microsoft.com/office/powerpoint/2010/main" val="3886511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Q</a:t>
            </a:r>
            <a:r>
              <a:rPr lang="en-CA" b="1" dirty="0" err="1">
                <a:solidFill>
                  <a:srgbClr val="C00000"/>
                </a:solidFill>
              </a:rPr>
              <a:t>uestions</a:t>
            </a:r>
            <a:r>
              <a:rPr lang="en-CA" b="1" dirty="0">
                <a:solidFill>
                  <a:srgbClr val="C00000"/>
                </a:solidFill>
              </a:rPr>
              <a:t>?</a:t>
            </a:r>
          </a:p>
        </p:txBody>
      </p:sp>
      <p:sp>
        <p:nvSpPr>
          <p:cNvPr id="3" name="Content Placeholder 2"/>
          <p:cNvSpPr>
            <a:spLocks noGrp="1"/>
          </p:cNvSpPr>
          <p:nvPr>
            <p:ph idx="1"/>
          </p:nvPr>
        </p:nvSpPr>
        <p:spPr/>
        <p:txBody>
          <a:bodyPr>
            <a:normAutofit/>
          </a:bodyPr>
          <a:lstStyle/>
          <a:p>
            <a:endParaRPr lang="en-CA" sz="3200" dirty="0"/>
          </a:p>
        </p:txBody>
      </p:sp>
    </p:spTree>
    <p:extLst>
      <p:ext uri="{BB962C8B-B14F-4D97-AF65-F5344CB8AC3E}">
        <p14:creationId xmlns:p14="http://schemas.microsoft.com/office/powerpoint/2010/main" val="2047464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Who am I?</a:t>
            </a:r>
          </a:p>
        </p:txBody>
      </p:sp>
      <p:sp>
        <p:nvSpPr>
          <p:cNvPr id="3" name="Content Placeholder 2"/>
          <p:cNvSpPr>
            <a:spLocks noGrp="1"/>
          </p:cNvSpPr>
          <p:nvPr>
            <p:ph idx="1"/>
          </p:nvPr>
        </p:nvSpPr>
        <p:spPr/>
        <p:txBody>
          <a:bodyPr>
            <a:normAutofit/>
          </a:bodyPr>
          <a:lstStyle/>
          <a:p>
            <a:r>
              <a:rPr lang="en-US" sz="3200" dirty="0"/>
              <a:t>Business reporter at the Toronto Star</a:t>
            </a:r>
          </a:p>
          <a:p>
            <a:r>
              <a:rPr lang="en-US" sz="3200" dirty="0"/>
              <a:t>Previously spent five years a health reporter covering the COVID-19 pandemic (stories of interest for me included how privately owned long-term-care homes had higher death rates than municipal homes or non-profits)</a:t>
            </a:r>
          </a:p>
          <a:p>
            <a:r>
              <a:rPr lang="en-US" sz="3200" dirty="0"/>
              <a:t>Prior to this was a member of the Star’s investigations team for 8 years</a:t>
            </a:r>
          </a:p>
          <a:p>
            <a:r>
              <a:rPr lang="en-US" sz="3200" dirty="0"/>
              <a:t>Have been a reporter for 17 years</a:t>
            </a:r>
          </a:p>
        </p:txBody>
      </p:sp>
    </p:spTree>
    <p:extLst>
      <p:ext uri="{BB962C8B-B14F-4D97-AF65-F5344CB8AC3E}">
        <p14:creationId xmlns:p14="http://schemas.microsoft.com/office/powerpoint/2010/main" val="1644042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5B5767-E1C8-1C20-68E6-D8E00C00B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DA9216-E2BB-447E-7162-C4E4B3ADE752}"/>
              </a:ext>
            </a:extLst>
          </p:cNvPr>
          <p:cNvSpPr>
            <a:spLocks noGrp="1"/>
          </p:cNvSpPr>
          <p:nvPr>
            <p:ph type="title"/>
          </p:nvPr>
        </p:nvSpPr>
        <p:spPr/>
        <p:txBody>
          <a:bodyPr/>
          <a:lstStyle/>
          <a:p>
            <a:r>
              <a:rPr lang="en-US" b="1" dirty="0">
                <a:solidFill>
                  <a:srgbClr val="C00000"/>
                </a:solidFill>
              </a:rPr>
              <a:t>What happened?</a:t>
            </a:r>
          </a:p>
        </p:txBody>
      </p:sp>
      <p:sp>
        <p:nvSpPr>
          <p:cNvPr id="3" name="Content Placeholder 2">
            <a:extLst>
              <a:ext uri="{FF2B5EF4-FFF2-40B4-BE49-F238E27FC236}">
                <a16:creationId xmlns:a16="http://schemas.microsoft.com/office/drawing/2014/main" id="{188F1DEE-0884-71CC-7676-EA3DFF97A3E5}"/>
              </a:ext>
            </a:extLst>
          </p:cNvPr>
          <p:cNvSpPr>
            <a:spLocks noGrp="1"/>
          </p:cNvSpPr>
          <p:nvPr>
            <p:ph idx="1"/>
          </p:nvPr>
        </p:nvSpPr>
        <p:spPr/>
        <p:txBody>
          <a:bodyPr>
            <a:normAutofit fontScale="92500"/>
          </a:bodyPr>
          <a:lstStyle/>
          <a:p>
            <a:r>
              <a:rPr lang="en-US" dirty="0">
                <a:solidFill>
                  <a:srgbClr val="333333"/>
                </a:solidFill>
                <a:latin typeface="STIX Two Text"/>
              </a:rPr>
              <a:t>In</a:t>
            </a:r>
            <a:r>
              <a:rPr lang="en-US" b="0" i="0" dirty="0">
                <a:solidFill>
                  <a:srgbClr val="333333"/>
                </a:solidFill>
                <a:effectLst/>
                <a:latin typeface="STIX Two Text"/>
              </a:rPr>
              <a:t> September 2024, home-care patients and their caregivers began to notice that shipments of medical supplies to their homes were delayed, arriving incomplete or not showing up at all – things like bandages, gauze, catheter bags and tubes</a:t>
            </a:r>
          </a:p>
          <a:p>
            <a:r>
              <a:rPr lang="en-US" b="0" i="0" dirty="0">
                <a:solidFill>
                  <a:srgbClr val="333333"/>
                </a:solidFill>
                <a:effectLst/>
                <a:latin typeface="STIX Two Text"/>
              </a:rPr>
              <a:t>Doctors also reported that they were having trouble accessing specialized equipment and medications, such as pain pumps, drainage bags, syringes, pain-relief drugs and even complete medical-assistance-in-dying (MAID) kits — supplies that are crucial for ensuring patients who want to die at home can do so in comfort and with dignity. </a:t>
            </a:r>
          </a:p>
          <a:p>
            <a:r>
              <a:rPr lang="en-US" b="0" i="0" dirty="0">
                <a:solidFill>
                  <a:srgbClr val="333333"/>
                </a:solidFill>
                <a:effectLst/>
                <a:latin typeface="STIX Two Text"/>
              </a:rPr>
              <a:t>The problems coincided with changes to provincial contracts with companies that procure supplies and fulfil deliveries in late September.</a:t>
            </a:r>
          </a:p>
        </p:txBody>
      </p:sp>
    </p:spTree>
    <p:extLst>
      <p:ext uri="{BB962C8B-B14F-4D97-AF65-F5344CB8AC3E}">
        <p14:creationId xmlns:p14="http://schemas.microsoft.com/office/powerpoint/2010/main" val="353321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24DADB-CCAD-34CF-0767-236A914A0C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43881C-80D1-D6B8-CFC9-DD8245E3F250}"/>
              </a:ext>
            </a:extLst>
          </p:cNvPr>
          <p:cNvSpPr>
            <a:spLocks noGrp="1"/>
          </p:cNvSpPr>
          <p:nvPr>
            <p:ph type="title"/>
          </p:nvPr>
        </p:nvSpPr>
        <p:spPr/>
        <p:txBody>
          <a:bodyPr/>
          <a:lstStyle/>
          <a:p>
            <a:r>
              <a:rPr lang="en-US" b="1" dirty="0">
                <a:solidFill>
                  <a:srgbClr val="C00000"/>
                </a:solidFill>
              </a:rPr>
              <a:t>What happened?</a:t>
            </a:r>
          </a:p>
        </p:txBody>
      </p:sp>
      <p:sp>
        <p:nvSpPr>
          <p:cNvPr id="3" name="Content Placeholder 2">
            <a:extLst>
              <a:ext uri="{FF2B5EF4-FFF2-40B4-BE49-F238E27FC236}">
                <a16:creationId xmlns:a16="http://schemas.microsoft.com/office/drawing/2014/main" id="{B663CEA1-77BC-02AF-1EDF-FCCD1318D8D6}"/>
              </a:ext>
            </a:extLst>
          </p:cNvPr>
          <p:cNvSpPr>
            <a:spLocks noGrp="1"/>
          </p:cNvSpPr>
          <p:nvPr>
            <p:ph idx="1"/>
          </p:nvPr>
        </p:nvSpPr>
        <p:spPr/>
        <p:txBody>
          <a:bodyPr>
            <a:normAutofit/>
          </a:bodyPr>
          <a:lstStyle/>
          <a:p>
            <a:r>
              <a:rPr lang="en-US" b="0" i="0" dirty="0">
                <a:solidFill>
                  <a:srgbClr val="333333"/>
                </a:solidFill>
                <a:effectLst/>
                <a:latin typeface="STIX Two Text"/>
              </a:rPr>
              <a:t>Patients and their caregivers began to complain to the provincial agency that is responsible for home care: Ontario Heath </a:t>
            </a:r>
            <a:r>
              <a:rPr lang="en-US" b="0" i="0" dirty="0" err="1">
                <a:solidFill>
                  <a:srgbClr val="333333"/>
                </a:solidFill>
                <a:effectLst/>
                <a:latin typeface="STIX Two Text"/>
              </a:rPr>
              <a:t>atHome</a:t>
            </a:r>
            <a:r>
              <a:rPr lang="en-US" b="0" i="0" dirty="0">
                <a:solidFill>
                  <a:srgbClr val="333333"/>
                </a:solidFill>
                <a:effectLst/>
                <a:latin typeface="STIX Two Text"/>
              </a:rPr>
              <a:t>, which is overseen by Ontario Health.</a:t>
            </a:r>
          </a:p>
          <a:p>
            <a:r>
              <a:rPr lang="en-US" dirty="0">
                <a:solidFill>
                  <a:srgbClr val="333333"/>
                </a:solidFill>
                <a:latin typeface="STIX Two Text"/>
              </a:rPr>
              <a:t>When they did not get satisfaction, they began reaching out to the media, such as myself and Hamilton Spectator reporter Joanna Frketich</a:t>
            </a:r>
          </a:p>
          <a:p>
            <a:r>
              <a:rPr lang="en-US" b="0" i="0" dirty="0">
                <a:solidFill>
                  <a:srgbClr val="333333"/>
                </a:solidFill>
                <a:effectLst/>
                <a:latin typeface="STIX Two Text"/>
              </a:rPr>
              <a:t>We began to write </a:t>
            </a:r>
            <a:r>
              <a:rPr lang="en-US" dirty="0">
                <a:solidFill>
                  <a:srgbClr val="333333"/>
                </a:solidFill>
                <a:latin typeface="STIX Two Text"/>
              </a:rPr>
              <a:t>about patients’ experiences</a:t>
            </a:r>
            <a:endParaRPr lang="en-US" b="0" i="0" dirty="0">
              <a:solidFill>
                <a:srgbClr val="333333"/>
              </a:solidFill>
              <a:effectLst/>
              <a:latin typeface="STIX Two Text"/>
            </a:endParaRPr>
          </a:p>
        </p:txBody>
      </p:sp>
    </p:spTree>
    <p:extLst>
      <p:ext uri="{BB962C8B-B14F-4D97-AF65-F5344CB8AC3E}">
        <p14:creationId xmlns:p14="http://schemas.microsoft.com/office/powerpoint/2010/main" val="185623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1C7F9-8897-E628-6403-6EBE56E3F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1D063-CE1A-A2A3-6AA0-28755B1C8D12}"/>
              </a:ext>
            </a:extLst>
          </p:cNvPr>
          <p:cNvSpPr>
            <a:spLocks noGrp="1"/>
          </p:cNvSpPr>
          <p:nvPr>
            <p:ph type="title"/>
          </p:nvPr>
        </p:nvSpPr>
        <p:spPr/>
        <p:txBody>
          <a:bodyPr/>
          <a:lstStyle/>
          <a:p>
            <a:r>
              <a:rPr lang="en-US" b="1" dirty="0">
                <a:solidFill>
                  <a:srgbClr val="C00000"/>
                </a:solidFill>
              </a:rPr>
              <a:t>Examples of stories</a:t>
            </a:r>
          </a:p>
        </p:txBody>
      </p:sp>
      <p:pic>
        <p:nvPicPr>
          <p:cNvPr id="5" name="Content Placeholder 4" descr="A person standing behind a counter&#10;&#10;AI-generated content may be incorrect.">
            <a:extLst>
              <a:ext uri="{FF2B5EF4-FFF2-40B4-BE49-F238E27FC236}">
                <a16:creationId xmlns:a16="http://schemas.microsoft.com/office/drawing/2014/main" id="{4F637157-EEB8-7F22-5714-8FC6AE703CF9}"/>
              </a:ext>
            </a:extLst>
          </p:cNvPr>
          <p:cNvPicPr>
            <a:picLocks noGrp="1" noChangeAspect="1"/>
          </p:cNvPicPr>
          <p:nvPr>
            <p:ph idx="1"/>
          </p:nvPr>
        </p:nvPicPr>
        <p:blipFill>
          <a:blip r:embed="rId2"/>
          <a:stretch>
            <a:fillRect/>
          </a:stretch>
        </p:blipFill>
        <p:spPr>
          <a:xfrm>
            <a:off x="923941" y="1564368"/>
            <a:ext cx="3137773" cy="4351338"/>
          </a:xfrm>
        </p:spPr>
      </p:pic>
      <p:pic>
        <p:nvPicPr>
          <p:cNvPr id="7" name="Picture 6" descr="A person in a blue shirt&#10;&#10;AI-generated content may be incorrect.">
            <a:extLst>
              <a:ext uri="{FF2B5EF4-FFF2-40B4-BE49-F238E27FC236}">
                <a16:creationId xmlns:a16="http://schemas.microsoft.com/office/drawing/2014/main" id="{0FF75C94-E82E-B3A5-DD81-96045DA92471}"/>
              </a:ext>
            </a:extLst>
          </p:cNvPr>
          <p:cNvPicPr>
            <a:picLocks noChangeAspect="1"/>
          </p:cNvPicPr>
          <p:nvPr/>
        </p:nvPicPr>
        <p:blipFill>
          <a:blip r:embed="rId3"/>
          <a:stretch>
            <a:fillRect/>
          </a:stretch>
        </p:blipFill>
        <p:spPr>
          <a:xfrm>
            <a:off x="4368800" y="1564368"/>
            <a:ext cx="3203991" cy="4776539"/>
          </a:xfrm>
          <a:prstGeom prst="rect">
            <a:avLst/>
          </a:prstGeom>
        </p:spPr>
      </p:pic>
      <p:pic>
        <p:nvPicPr>
          <p:cNvPr id="9" name="Picture 8" descr="A screenshot of a news&#10;&#10;AI-generated content may be incorrect.">
            <a:extLst>
              <a:ext uri="{FF2B5EF4-FFF2-40B4-BE49-F238E27FC236}">
                <a16:creationId xmlns:a16="http://schemas.microsoft.com/office/drawing/2014/main" id="{D8885364-5A92-514F-EDE8-285FF528368B}"/>
              </a:ext>
            </a:extLst>
          </p:cNvPr>
          <p:cNvPicPr>
            <a:picLocks noChangeAspect="1"/>
          </p:cNvPicPr>
          <p:nvPr/>
        </p:nvPicPr>
        <p:blipFill>
          <a:blip r:embed="rId4"/>
          <a:stretch>
            <a:fillRect/>
          </a:stretch>
        </p:blipFill>
        <p:spPr>
          <a:xfrm>
            <a:off x="7879877" y="1644072"/>
            <a:ext cx="3397250" cy="1581150"/>
          </a:xfrm>
          <a:prstGeom prst="rect">
            <a:avLst/>
          </a:prstGeom>
        </p:spPr>
      </p:pic>
    </p:spTree>
    <p:extLst>
      <p:ext uri="{BB962C8B-B14F-4D97-AF65-F5344CB8AC3E}">
        <p14:creationId xmlns:p14="http://schemas.microsoft.com/office/powerpoint/2010/main" val="105324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E65E4-43F6-873B-B8AD-7FA2D0C15B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C7F018-DADC-8E92-4276-9CAC81ED24E8}"/>
              </a:ext>
            </a:extLst>
          </p:cNvPr>
          <p:cNvSpPr>
            <a:spLocks noGrp="1"/>
          </p:cNvSpPr>
          <p:nvPr>
            <p:ph type="title"/>
          </p:nvPr>
        </p:nvSpPr>
        <p:spPr/>
        <p:txBody>
          <a:bodyPr/>
          <a:lstStyle/>
          <a:p>
            <a:r>
              <a:rPr lang="en-US" b="1" dirty="0">
                <a:solidFill>
                  <a:srgbClr val="C00000"/>
                </a:solidFill>
              </a:rPr>
              <a:t>Sources speak up</a:t>
            </a:r>
          </a:p>
        </p:txBody>
      </p:sp>
      <p:sp>
        <p:nvSpPr>
          <p:cNvPr id="3" name="Content Placeholder 2">
            <a:extLst>
              <a:ext uri="{FF2B5EF4-FFF2-40B4-BE49-F238E27FC236}">
                <a16:creationId xmlns:a16="http://schemas.microsoft.com/office/drawing/2014/main" id="{2CAAF031-99A2-20BE-65D9-6D24B2CF674A}"/>
              </a:ext>
            </a:extLst>
          </p:cNvPr>
          <p:cNvSpPr>
            <a:spLocks noGrp="1"/>
          </p:cNvSpPr>
          <p:nvPr>
            <p:ph idx="1"/>
          </p:nvPr>
        </p:nvSpPr>
        <p:spPr/>
        <p:txBody>
          <a:bodyPr>
            <a:normAutofit/>
          </a:bodyPr>
          <a:lstStyle/>
          <a:p>
            <a:pPr algn="l" rtl="0">
              <a:lnSpc>
                <a:spcPts val="2100"/>
              </a:lnSpc>
              <a:spcAft>
                <a:spcPts val="1200"/>
              </a:spcAft>
              <a:buNone/>
            </a:pPr>
            <a:r>
              <a:rPr lang="en-US" b="0" i="0" dirty="0">
                <a:solidFill>
                  <a:srgbClr val="333333"/>
                </a:solidFill>
                <a:effectLst/>
                <a:latin typeface="var(--font-daily-text)"/>
              </a:rPr>
              <a:t>Sources </a:t>
            </a:r>
            <a:r>
              <a:rPr lang="en-US" dirty="0">
                <a:solidFill>
                  <a:srgbClr val="333333"/>
                </a:solidFill>
                <a:latin typeface="var(--font-daily-text)"/>
              </a:rPr>
              <a:t>who spoke to me said the shortage stemmed </a:t>
            </a:r>
            <a:r>
              <a:rPr lang="en-US" b="0" i="0" dirty="0">
                <a:solidFill>
                  <a:srgbClr val="333333"/>
                </a:solidFill>
                <a:effectLst/>
                <a:latin typeface="var(--font-daily-text)"/>
              </a:rPr>
              <a:t>from three problems introduced when Ontario Health and Ontario Health </a:t>
            </a:r>
            <a:r>
              <a:rPr lang="en-US" b="0" i="0" dirty="0" err="1">
                <a:solidFill>
                  <a:srgbClr val="333333"/>
                </a:solidFill>
                <a:effectLst/>
                <a:latin typeface="var(--font-daily-text)"/>
              </a:rPr>
              <a:t>atHome</a:t>
            </a:r>
            <a:r>
              <a:rPr lang="en-US" b="0" i="0" dirty="0">
                <a:solidFill>
                  <a:srgbClr val="333333"/>
                </a:solidFill>
                <a:effectLst/>
                <a:latin typeface="var(--font-daily-text)"/>
              </a:rPr>
              <a:t> changed the way supplies reach thousands of patients receiving care at home </a:t>
            </a:r>
          </a:p>
          <a:p>
            <a:pPr algn="l" rtl="0">
              <a:lnSpc>
                <a:spcPts val="2100"/>
              </a:lnSpc>
              <a:spcAft>
                <a:spcPts val="1200"/>
              </a:spcAft>
            </a:pPr>
            <a:r>
              <a:rPr lang="en-US" b="0" i="0" dirty="0">
                <a:solidFill>
                  <a:srgbClr val="333333"/>
                </a:solidFill>
                <a:effectLst/>
                <a:latin typeface="var(--font-daily-text)"/>
              </a:rPr>
              <a:t>The first: Formulary </a:t>
            </a:r>
            <a:r>
              <a:rPr lang="en-US" dirty="0">
                <a:solidFill>
                  <a:srgbClr val="333333"/>
                </a:solidFill>
                <a:latin typeface="var(--font-daily-text)"/>
              </a:rPr>
              <a:t>of </a:t>
            </a:r>
            <a:r>
              <a:rPr lang="en-US" b="0" i="0" dirty="0">
                <a:solidFill>
                  <a:srgbClr val="333333"/>
                </a:solidFill>
                <a:effectLst/>
                <a:latin typeface="var(--font-daily-text)"/>
              </a:rPr>
              <a:t>medical supplies and medications needed for home care wasn’t finalized until just before the new procurement and distribution system launched in September;</a:t>
            </a:r>
          </a:p>
          <a:p>
            <a:pPr algn="l" rtl="0">
              <a:lnSpc>
                <a:spcPts val="2100"/>
              </a:lnSpc>
              <a:spcAft>
                <a:spcPts val="1200"/>
              </a:spcAft>
            </a:pPr>
            <a:r>
              <a:rPr lang="en-US" b="0" i="0" dirty="0">
                <a:solidFill>
                  <a:srgbClr val="333333"/>
                </a:solidFill>
                <a:effectLst/>
                <a:latin typeface="var(--font-daily-text)"/>
              </a:rPr>
              <a:t>The second: forecasts for quantities of supplies set by the provincial agencies were too low to meet demand;</a:t>
            </a:r>
          </a:p>
          <a:p>
            <a:pPr algn="l" rtl="0">
              <a:lnSpc>
                <a:spcPts val="2100"/>
              </a:lnSpc>
              <a:spcAft>
                <a:spcPts val="1200"/>
              </a:spcAft>
            </a:pPr>
            <a:r>
              <a:rPr lang="en-US" b="0" i="0" dirty="0">
                <a:solidFill>
                  <a:srgbClr val="333333"/>
                </a:solidFill>
                <a:effectLst/>
                <a:latin typeface="var(--font-daily-text)"/>
              </a:rPr>
              <a:t>The third: a consolidation of private supply companies resulted in fewer suppliers being responsible for larger geographic areas, which contributed to logistical and delivery delays.</a:t>
            </a:r>
          </a:p>
          <a:p>
            <a:pPr marL="0" indent="0" algn="l" rtl="0">
              <a:lnSpc>
                <a:spcPts val="2100"/>
              </a:lnSpc>
              <a:spcAft>
                <a:spcPts val="1200"/>
              </a:spcAft>
              <a:buNone/>
            </a:pPr>
            <a:endParaRPr lang="en-US" b="0" i="0" dirty="0">
              <a:solidFill>
                <a:srgbClr val="333333"/>
              </a:solidFill>
              <a:effectLst/>
              <a:latin typeface="var(--font-daily-text)"/>
            </a:endParaRPr>
          </a:p>
        </p:txBody>
      </p:sp>
    </p:spTree>
    <p:extLst>
      <p:ext uri="{BB962C8B-B14F-4D97-AF65-F5344CB8AC3E}">
        <p14:creationId xmlns:p14="http://schemas.microsoft.com/office/powerpoint/2010/main" val="767247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DAFC9-1AE3-2D67-5C17-876584302F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BA20AD-DEB8-D7A6-D2A6-9B3368D27630}"/>
              </a:ext>
            </a:extLst>
          </p:cNvPr>
          <p:cNvSpPr>
            <a:spLocks noGrp="1"/>
          </p:cNvSpPr>
          <p:nvPr>
            <p:ph type="title"/>
          </p:nvPr>
        </p:nvSpPr>
        <p:spPr/>
        <p:txBody>
          <a:bodyPr/>
          <a:lstStyle/>
          <a:p>
            <a:r>
              <a:rPr lang="en-US" b="1" dirty="0">
                <a:solidFill>
                  <a:srgbClr val="C00000"/>
                </a:solidFill>
              </a:rPr>
              <a:t>What did the province say?</a:t>
            </a:r>
          </a:p>
        </p:txBody>
      </p:sp>
      <p:sp>
        <p:nvSpPr>
          <p:cNvPr id="3" name="Content Placeholder 2">
            <a:extLst>
              <a:ext uri="{FF2B5EF4-FFF2-40B4-BE49-F238E27FC236}">
                <a16:creationId xmlns:a16="http://schemas.microsoft.com/office/drawing/2014/main" id="{D1D883C0-E246-7605-624E-26F00E102E50}"/>
              </a:ext>
            </a:extLst>
          </p:cNvPr>
          <p:cNvSpPr>
            <a:spLocks noGrp="1"/>
          </p:cNvSpPr>
          <p:nvPr>
            <p:ph idx="1"/>
          </p:nvPr>
        </p:nvSpPr>
        <p:spPr/>
        <p:txBody>
          <a:bodyPr>
            <a:normAutofit fontScale="85000" lnSpcReduction="10000"/>
          </a:bodyPr>
          <a:lstStyle/>
          <a:p>
            <a:pPr>
              <a:lnSpc>
                <a:spcPts val="2100"/>
              </a:lnSpc>
              <a:spcAft>
                <a:spcPts val="1200"/>
              </a:spcAft>
            </a:pPr>
            <a:r>
              <a:rPr lang="en-US" dirty="0">
                <a:solidFill>
                  <a:srgbClr val="333333"/>
                </a:solidFill>
                <a:latin typeface="var(--font-daily-text)"/>
              </a:rPr>
              <a:t>Ontario Health </a:t>
            </a:r>
            <a:r>
              <a:rPr lang="en-US" dirty="0" err="1">
                <a:solidFill>
                  <a:srgbClr val="333333"/>
                </a:solidFill>
                <a:latin typeface="var(--font-daily-text)"/>
              </a:rPr>
              <a:t>atHome</a:t>
            </a:r>
            <a:r>
              <a:rPr lang="en-US" dirty="0">
                <a:solidFill>
                  <a:srgbClr val="333333"/>
                </a:solidFill>
                <a:latin typeface="var(--font-daily-text)"/>
              </a:rPr>
              <a:t> told the Star it launched new contracts for medical equipment and supplies because the previous contracts were expiring. This provided an opportunity, the agency said, “to provide better access to standardized high-quality products across the province.”</a:t>
            </a:r>
          </a:p>
          <a:p>
            <a:pPr>
              <a:lnSpc>
                <a:spcPts val="2100"/>
              </a:lnSpc>
              <a:spcAft>
                <a:spcPts val="1200"/>
              </a:spcAft>
            </a:pPr>
            <a:r>
              <a:rPr lang="en-US" b="0" i="0" dirty="0">
                <a:solidFill>
                  <a:srgbClr val="333333"/>
                </a:solidFill>
                <a:effectLst/>
                <a:latin typeface="STIX Two Text"/>
              </a:rPr>
              <a:t>Ontario Health, which sources say issued requests-for-bids to supply vendors, did not respond to a request for comment. </a:t>
            </a:r>
          </a:p>
          <a:p>
            <a:pPr>
              <a:lnSpc>
                <a:spcPts val="2100"/>
              </a:lnSpc>
              <a:spcAft>
                <a:spcPts val="1200"/>
              </a:spcAft>
            </a:pPr>
            <a:r>
              <a:rPr lang="en-US" b="0" i="0" dirty="0">
                <a:solidFill>
                  <a:srgbClr val="333333"/>
                </a:solidFill>
                <a:effectLst/>
                <a:latin typeface="var(--font-daily-text)"/>
              </a:rPr>
              <a:t>Another issue: the quantities of supplies on the new formulary were much lower and not nearly enough to service all of Ontario’s home-care patients. </a:t>
            </a:r>
          </a:p>
          <a:p>
            <a:pPr algn="l" rtl="0">
              <a:lnSpc>
                <a:spcPts val="2100"/>
              </a:lnSpc>
              <a:spcAft>
                <a:spcPts val="1200"/>
              </a:spcAft>
            </a:pPr>
            <a:r>
              <a:rPr lang="en-US" b="0" i="0" dirty="0">
                <a:solidFill>
                  <a:srgbClr val="333333"/>
                </a:solidFill>
                <a:effectLst/>
                <a:latin typeface="var(--font-daily-text)"/>
              </a:rPr>
              <a:t>The previous formulary contained some 2,000 items, many of which were duplicates to ensure supply would not be disrupted if a manufacturer went down or supply chains were disrupted, according to sources. But the new formulary had only around 700 items, meaning there was no redundancy built in.</a:t>
            </a:r>
          </a:p>
          <a:p>
            <a:pPr>
              <a:lnSpc>
                <a:spcPts val="2100"/>
              </a:lnSpc>
              <a:spcAft>
                <a:spcPts val="1200"/>
              </a:spcAft>
            </a:pPr>
            <a:endParaRPr lang="en-US" dirty="0">
              <a:solidFill>
                <a:srgbClr val="333333"/>
              </a:solidFill>
              <a:latin typeface="var(--font-daily-text)"/>
            </a:endParaRPr>
          </a:p>
        </p:txBody>
      </p:sp>
    </p:spTree>
    <p:extLst>
      <p:ext uri="{BB962C8B-B14F-4D97-AF65-F5344CB8AC3E}">
        <p14:creationId xmlns:p14="http://schemas.microsoft.com/office/powerpoint/2010/main" val="591565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278BE-E590-4C98-85DB-54E9DC82F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37016C-7968-489A-F0FA-898C884B1405}"/>
              </a:ext>
            </a:extLst>
          </p:cNvPr>
          <p:cNvSpPr>
            <a:spLocks noGrp="1"/>
          </p:cNvSpPr>
          <p:nvPr>
            <p:ph type="title"/>
          </p:nvPr>
        </p:nvSpPr>
        <p:spPr/>
        <p:txBody>
          <a:bodyPr/>
          <a:lstStyle/>
          <a:p>
            <a:r>
              <a:rPr lang="en-US" b="1" dirty="0">
                <a:solidFill>
                  <a:srgbClr val="C00000"/>
                </a:solidFill>
              </a:rPr>
              <a:t>So who are the companies involved? </a:t>
            </a:r>
          </a:p>
        </p:txBody>
      </p:sp>
      <p:sp>
        <p:nvSpPr>
          <p:cNvPr id="3" name="Content Placeholder 2">
            <a:extLst>
              <a:ext uri="{FF2B5EF4-FFF2-40B4-BE49-F238E27FC236}">
                <a16:creationId xmlns:a16="http://schemas.microsoft.com/office/drawing/2014/main" id="{8D2AE58D-6E5A-6591-75B0-D9EA1DE5C6F9}"/>
              </a:ext>
            </a:extLst>
          </p:cNvPr>
          <p:cNvSpPr>
            <a:spLocks noGrp="1"/>
          </p:cNvSpPr>
          <p:nvPr>
            <p:ph idx="1"/>
          </p:nvPr>
        </p:nvSpPr>
        <p:spPr>
          <a:xfrm>
            <a:off x="838200" y="1389689"/>
            <a:ext cx="10515600" cy="5021743"/>
          </a:xfrm>
        </p:spPr>
        <p:txBody>
          <a:bodyPr>
            <a:noAutofit/>
          </a:bodyPr>
          <a:lstStyle/>
          <a:p>
            <a:pPr marL="0" indent="0" algn="l" rtl="0">
              <a:lnSpc>
                <a:spcPts val="2100"/>
              </a:lnSpc>
              <a:spcAft>
                <a:spcPts val="1200"/>
              </a:spcAft>
              <a:buNone/>
            </a:pPr>
            <a:r>
              <a:rPr lang="en-US" sz="2400" b="0" i="0" dirty="0">
                <a:solidFill>
                  <a:srgbClr val="333333"/>
                </a:solidFill>
                <a:effectLst/>
                <a:latin typeface="var(--font-daily-text)"/>
              </a:rPr>
              <a:t>Under previous contracts, local businesses, such as pharmacies and smaller medical supply companies, serviced areas that roughly lined up with the province’s 14 former Local Health Integration Networks (LHINs). </a:t>
            </a:r>
          </a:p>
          <a:p>
            <a:pPr marL="0" indent="0" algn="l" rtl="0">
              <a:lnSpc>
                <a:spcPts val="2100"/>
              </a:lnSpc>
              <a:spcAft>
                <a:spcPts val="1200"/>
              </a:spcAft>
              <a:buNone/>
            </a:pPr>
            <a:r>
              <a:rPr lang="en-US" sz="2400" b="0" i="0" dirty="0">
                <a:solidFill>
                  <a:srgbClr val="333333"/>
                </a:solidFill>
                <a:effectLst/>
                <a:latin typeface="var(--font-daily-text)"/>
              </a:rPr>
              <a:t>The new structure now has two master service providers, both private companies, Cardinal Health and Ontario Medical Supply (OMS), that procure supplies on the open market, with four companies — OMS, Bayshore Specialty Rx, Shoppers Drug Mart and Robinsons — responsible for distribution to patients.</a:t>
            </a:r>
          </a:p>
          <a:p>
            <a:pPr marL="0" indent="0" algn="l" rtl="0">
              <a:lnSpc>
                <a:spcPts val="2100"/>
              </a:lnSpc>
              <a:spcAft>
                <a:spcPts val="1200"/>
              </a:spcAft>
              <a:buNone/>
            </a:pPr>
            <a:r>
              <a:rPr lang="en-US" sz="2400" b="0" i="0" dirty="0">
                <a:solidFill>
                  <a:srgbClr val="1F1F1F"/>
                </a:solidFill>
                <a:effectLst/>
                <a:latin typeface="var(--font-daily-text)"/>
              </a:rPr>
              <a:t>Cardinal Health is an American multinational health care services company with more than 30 per cent of shares owned by some of the worl</a:t>
            </a:r>
            <a:r>
              <a:rPr lang="en-US" sz="2400" dirty="0">
                <a:solidFill>
                  <a:srgbClr val="1F1F1F"/>
                </a:solidFill>
                <a:latin typeface="var(--font-daily-text)"/>
              </a:rPr>
              <a:t>d’s largest private equity and institutional investors. </a:t>
            </a:r>
          </a:p>
          <a:p>
            <a:pPr marL="0" indent="0" algn="l" rtl="0">
              <a:lnSpc>
                <a:spcPts val="2100"/>
              </a:lnSpc>
              <a:spcAft>
                <a:spcPts val="1200"/>
              </a:spcAft>
              <a:buNone/>
            </a:pPr>
            <a:r>
              <a:rPr lang="en-US" sz="2400" dirty="0">
                <a:solidFill>
                  <a:srgbClr val="333333"/>
                </a:solidFill>
                <a:latin typeface="var(--font-daily-text)"/>
              </a:rPr>
              <a:t>Only Bayshore responded to my requests for comment. </a:t>
            </a:r>
          </a:p>
          <a:p>
            <a:pPr marL="0" indent="0" algn="l" rtl="0">
              <a:lnSpc>
                <a:spcPts val="2100"/>
              </a:lnSpc>
              <a:spcAft>
                <a:spcPts val="1200"/>
              </a:spcAft>
              <a:buNone/>
            </a:pPr>
            <a:r>
              <a:rPr lang="en-US" sz="2400" b="0" i="0" dirty="0">
                <a:solidFill>
                  <a:srgbClr val="333333"/>
                </a:solidFill>
                <a:effectLst/>
                <a:latin typeface="var(--font-daily-text)"/>
              </a:rPr>
              <a:t>Getting transparency out of these companies and th</a:t>
            </a:r>
            <a:r>
              <a:rPr lang="en-US" sz="2400" dirty="0">
                <a:solidFill>
                  <a:srgbClr val="333333"/>
                </a:solidFill>
                <a:latin typeface="var(--font-daily-text)"/>
              </a:rPr>
              <a:t>e government was almost impossible. Had it not been for sources who spoke to me on the condition of anonymity, I would not have been able to report what I did.</a:t>
            </a:r>
            <a:endParaRPr lang="en-US" sz="2400" b="0" i="0" dirty="0">
              <a:solidFill>
                <a:srgbClr val="333333"/>
              </a:solidFill>
              <a:effectLst/>
              <a:latin typeface="var(--font-daily-text)"/>
            </a:endParaRPr>
          </a:p>
        </p:txBody>
      </p:sp>
    </p:spTree>
    <p:extLst>
      <p:ext uri="{BB962C8B-B14F-4D97-AF65-F5344CB8AC3E}">
        <p14:creationId xmlns:p14="http://schemas.microsoft.com/office/powerpoint/2010/main" val="2534975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C00000"/>
                </a:solidFill>
              </a:rPr>
              <a:t>What did insiders say?</a:t>
            </a:r>
          </a:p>
        </p:txBody>
      </p:sp>
      <p:sp>
        <p:nvSpPr>
          <p:cNvPr id="5" name="Content Placeholder 4"/>
          <p:cNvSpPr>
            <a:spLocks noGrp="1"/>
          </p:cNvSpPr>
          <p:nvPr>
            <p:ph idx="1"/>
          </p:nvPr>
        </p:nvSpPr>
        <p:spPr/>
        <p:txBody>
          <a:bodyPr>
            <a:normAutofit/>
          </a:bodyPr>
          <a:lstStyle/>
          <a:p>
            <a:pPr algn="l" rtl="0">
              <a:lnSpc>
                <a:spcPts val="2100"/>
              </a:lnSpc>
              <a:spcAft>
                <a:spcPts val="1200"/>
              </a:spcAft>
              <a:buNone/>
            </a:pPr>
            <a:r>
              <a:rPr lang="en-US" b="0" i="0" dirty="0">
                <a:solidFill>
                  <a:srgbClr val="333333"/>
                </a:solidFill>
                <a:effectLst/>
                <a:latin typeface="var(--font-daily-text)"/>
              </a:rPr>
              <a:t>Brett </a:t>
            </a:r>
            <a:r>
              <a:rPr lang="en-US" b="0" i="0" dirty="0" err="1">
                <a:solidFill>
                  <a:srgbClr val="333333"/>
                </a:solidFill>
                <a:effectLst/>
                <a:latin typeface="var(--font-daily-text)"/>
              </a:rPr>
              <a:t>Geneau</a:t>
            </a:r>
            <a:r>
              <a:rPr lang="en-US" b="0" i="0" dirty="0">
                <a:solidFill>
                  <a:srgbClr val="333333"/>
                </a:solidFill>
                <a:effectLst/>
                <a:latin typeface="var(--font-daily-text)"/>
              </a:rPr>
              <a:t>, a representative of CUPE, which has about 1,800 members at Ontario Health </a:t>
            </a:r>
            <a:r>
              <a:rPr lang="en-US" b="0" i="0" dirty="0" err="1">
                <a:solidFill>
                  <a:srgbClr val="333333"/>
                </a:solidFill>
                <a:effectLst/>
                <a:latin typeface="var(--font-daily-text)"/>
              </a:rPr>
              <a:t>atHome</a:t>
            </a:r>
            <a:r>
              <a:rPr lang="en-US" b="0" i="0" dirty="0">
                <a:solidFill>
                  <a:srgbClr val="333333"/>
                </a:solidFill>
                <a:effectLst/>
                <a:latin typeface="var(--font-daily-text)"/>
              </a:rPr>
              <a:t>, told me the home-care medical supply problems are a symptom of a massive restructuring of Ontario’s 14 former LHINs into Ontario Health </a:t>
            </a:r>
            <a:r>
              <a:rPr lang="en-US" b="0" i="0" dirty="0" err="1">
                <a:solidFill>
                  <a:srgbClr val="333333"/>
                </a:solidFill>
                <a:effectLst/>
                <a:latin typeface="var(--font-daily-text)"/>
              </a:rPr>
              <a:t>atHome</a:t>
            </a:r>
            <a:r>
              <a:rPr lang="en-US" b="0" i="0" dirty="0">
                <a:solidFill>
                  <a:srgbClr val="333333"/>
                </a:solidFill>
                <a:effectLst/>
                <a:latin typeface="var(--font-daily-text)"/>
              </a:rPr>
              <a:t> that began in 2023 to oversee all in-home and community-based care across the province. </a:t>
            </a:r>
          </a:p>
          <a:p>
            <a:pPr algn="l" rtl="0">
              <a:lnSpc>
                <a:spcPts val="2100"/>
              </a:lnSpc>
              <a:spcAft>
                <a:spcPts val="1200"/>
              </a:spcAft>
            </a:pPr>
            <a:r>
              <a:rPr lang="en-US" b="0" i="0" dirty="0" err="1">
                <a:solidFill>
                  <a:srgbClr val="333333"/>
                </a:solidFill>
                <a:effectLst/>
                <a:latin typeface="var(--font-daily-text)"/>
              </a:rPr>
              <a:t>Geneau</a:t>
            </a:r>
            <a:r>
              <a:rPr lang="en-US" b="0" i="0" dirty="0">
                <a:solidFill>
                  <a:srgbClr val="333333"/>
                </a:solidFill>
                <a:effectLst/>
                <a:latin typeface="var(--font-daily-text)"/>
              </a:rPr>
              <a:t>, who works as a team assistant for Ontario Health </a:t>
            </a:r>
            <a:r>
              <a:rPr lang="en-US" b="0" i="0" dirty="0" err="1">
                <a:solidFill>
                  <a:srgbClr val="333333"/>
                </a:solidFill>
                <a:effectLst/>
                <a:latin typeface="var(--font-daily-text)"/>
              </a:rPr>
              <a:t>atHome</a:t>
            </a:r>
            <a:r>
              <a:rPr lang="en-US" b="0" i="0" dirty="0">
                <a:solidFill>
                  <a:srgbClr val="333333"/>
                </a:solidFill>
                <a:effectLst/>
                <a:latin typeface="var(--font-daily-text)"/>
              </a:rPr>
              <a:t>, said the agency has been in “chaos” since the first week the supply system was changed.</a:t>
            </a:r>
          </a:p>
        </p:txBody>
      </p:sp>
    </p:spTree>
    <p:extLst>
      <p:ext uri="{BB962C8B-B14F-4D97-AF65-F5344CB8AC3E}">
        <p14:creationId xmlns:p14="http://schemas.microsoft.com/office/powerpoint/2010/main" val="3263754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4487</TotalTime>
  <Words>890</Words>
  <Application>Microsoft Office PowerPoint</Application>
  <PresentationFormat>Widescreen</PresentationFormat>
  <Paragraphs>44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STIX Two Text</vt:lpstr>
      <vt:lpstr>var(--font-daily-text)</vt:lpstr>
      <vt:lpstr>Office Theme</vt:lpstr>
      <vt:lpstr>Home-care supplies crisis in Ontario</vt:lpstr>
      <vt:lpstr>Who am I?</vt:lpstr>
      <vt:lpstr>What happened?</vt:lpstr>
      <vt:lpstr>What happened?</vt:lpstr>
      <vt:lpstr>Examples of stories</vt:lpstr>
      <vt:lpstr>Sources speak up</vt:lpstr>
      <vt:lpstr>What did the province say?</vt:lpstr>
      <vt:lpstr>So who are the companies involved? </vt:lpstr>
      <vt:lpstr>What did insiders say?</vt:lpstr>
      <vt:lpstr>What was the fallout?</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Danielle Harder</dc:creator>
  <cp:lastModifiedBy>Armine Yalnizyan</cp:lastModifiedBy>
  <cp:revision>63</cp:revision>
  <dcterms:created xsi:type="dcterms:W3CDTF">2024-03-19T22:12:06Z</dcterms:created>
  <dcterms:modified xsi:type="dcterms:W3CDTF">2025-04-03T14:01:22Z</dcterms:modified>
</cp:coreProperties>
</file>